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7" r:id="rId3"/>
    <p:sldId id="268" r:id="rId4"/>
    <p:sldId id="281" r:id="rId5"/>
    <p:sldId id="285" r:id="rId6"/>
    <p:sldId id="283" r:id="rId7"/>
    <p:sldId id="282" r:id="rId8"/>
    <p:sldId id="284" r:id="rId9"/>
    <p:sldId id="286" r:id="rId10"/>
    <p:sldId id="287" r:id="rId11"/>
    <p:sldId id="288" r:id="rId12"/>
    <p:sldId id="290" r:id="rId13"/>
    <p:sldId id="289" r:id="rId14"/>
    <p:sldId id="291" r:id="rId15"/>
    <p:sldId id="292" r:id="rId16"/>
    <p:sldId id="293" r:id="rId17"/>
    <p:sldId id="294" r:id="rId18"/>
    <p:sldId id="295" r:id="rId19"/>
    <p:sldId id="296" r:id="rId20"/>
    <p:sldId id="297" r:id="rId21"/>
    <p:sldId id="298" r:id="rId22"/>
  </p:sldIdLst>
  <p:sldSz cx="12192000" cy="6858000"/>
  <p:notesSz cx="6858000" cy="9144000"/>
  <p:embeddedFontLst>
    <p:embeddedFont>
      <p:font typeface="Calibri Light" panose="020F0302020204030204" pitchFamily="34" charset="0"/>
      <p:regular r:id="rId23"/>
      <p:italic r:id="rId24"/>
    </p:embeddedFont>
    <p:embeddedFont>
      <p:font typeface="Open Sans Condensed" panose="020B0806030504020204" pitchFamily="34" charset="0"/>
      <p:bold r:id="rId25"/>
    </p:embeddedFont>
    <p:embeddedFont>
      <p:font typeface="Open Sans Condensed Light" panose="020B0306030504020204" pitchFamily="34" charset="0"/>
      <p:regular r:id="rId26"/>
      <p:italic r:id="rId27"/>
    </p:embeddedFont>
    <p:embeddedFont>
      <p:font typeface="Open Sans" panose="020B0606030504020204" pitchFamily="34" charset="0"/>
      <p:regular r:id="rId28"/>
      <p:bold r:id="rId29"/>
      <p:italic r:id="rId30"/>
      <p:boldItalic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</p:embeddedFontLst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379C"/>
    <a:srgbClr val="003052"/>
    <a:srgbClr val="F1A0A1"/>
    <a:srgbClr val="B7D868"/>
    <a:srgbClr val="45C9E1"/>
    <a:srgbClr val="4B37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0.wmf"/><Relationship Id="rId1" Type="http://schemas.openxmlformats.org/officeDocument/2006/relationships/image" Target="../media/image29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34.wmf"/><Relationship Id="rId2" Type="http://schemas.openxmlformats.org/officeDocument/2006/relationships/image" Target="../media/image33.wmf"/><Relationship Id="rId1" Type="http://schemas.openxmlformats.org/officeDocument/2006/relationships/image" Target="../media/image32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7.wmf"/><Relationship Id="rId2" Type="http://schemas.openxmlformats.org/officeDocument/2006/relationships/image" Target="../media/image36.wmf"/><Relationship Id="rId1" Type="http://schemas.openxmlformats.org/officeDocument/2006/relationships/image" Target="../media/image35.wmf"/><Relationship Id="rId4" Type="http://schemas.openxmlformats.org/officeDocument/2006/relationships/image" Target="../media/image38.w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40.wmf"/><Relationship Id="rId1" Type="http://schemas.openxmlformats.org/officeDocument/2006/relationships/image" Target="../media/image39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.wmf"/><Relationship Id="rId2" Type="http://schemas.openxmlformats.org/officeDocument/2006/relationships/image" Target="../media/image42.wmf"/><Relationship Id="rId1" Type="http://schemas.openxmlformats.org/officeDocument/2006/relationships/image" Target="../media/image41.wmf"/><Relationship Id="rId5" Type="http://schemas.openxmlformats.org/officeDocument/2006/relationships/image" Target="../media/image45.wmf"/><Relationship Id="rId4" Type="http://schemas.openxmlformats.org/officeDocument/2006/relationships/image" Target="../media/image44.w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48.wmf"/><Relationship Id="rId2" Type="http://schemas.openxmlformats.org/officeDocument/2006/relationships/image" Target="../media/image47.wmf"/><Relationship Id="rId1" Type="http://schemas.openxmlformats.org/officeDocument/2006/relationships/image" Target="../media/image46.w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52.wmf"/><Relationship Id="rId2" Type="http://schemas.openxmlformats.org/officeDocument/2006/relationships/image" Target="../media/image51.wmf"/><Relationship Id="rId1" Type="http://schemas.openxmlformats.org/officeDocument/2006/relationships/image" Target="../media/image50.wmf"/><Relationship Id="rId4" Type="http://schemas.openxmlformats.org/officeDocument/2006/relationships/image" Target="../media/image53.wmf"/></Relationships>
</file>

<file path=ppt/media/image1.png>
</file>

<file path=ppt/media/image10.png>
</file>

<file path=ppt/media/image11.wmf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eg>
</file>

<file path=ppt/media/image19.png>
</file>

<file path=ppt/media/image2.jpeg>
</file>

<file path=ppt/media/image20.png>
</file>

<file path=ppt/media/image21.jpg>
</file>

<file path=ppt/media/image22.jpg>
</file>

<file path=ppt/media/image23.png>
</file>

<file path=ppt/media/image24.jpg>
</file>

<file path=ppt/media/image25.jpg>
</file>

<file path=ppt/media/image26.png>
</file>

<file path=ppt/media/image27.jpg>
</file>

<file path=ppt/media/image28.jpg>
</file>

<file path=ppt/media/image29.wmf>
</file>

<file path=ppt/media/image3.jpg>
</file>

<file path=ppt/media/image30.wmf>
</file>

<file path=ppt/media/image31.png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jpeg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png>
</file>

<file path=ppt/media/image5.png>
</file>

<file path=ppt/media/image50.wmf>
</file>

<file path=ppt/media/image51.wmf>
</file>

<file path=ppt/media/image52.wmf>
</file>

<file path=ppt/media/image53.wmf>
</file>

<file path=ppt/media/image6.jp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 smtClean="0"/>
              <a:t>Kliknutím lze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E254C-FBBB-4CDC-B91A-3F1789C8F8E4}" type="datetimeFigureOut">
              <a:rPr lang="cs-CZ" smtClean="0"/>
              <a:t>17. 10. 2017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E3897-174A-4145-AB93-9FD41D358CA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15985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E254C-FBBB-4CDC-B91A-3F1789C8F8E4}" type="datetimeFigureOut">
              <a:rPr lang="cs-CZ" smtClean="0"/>
              <a:t>17. 10. 2017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E3897-174A-4145-AB93-9FD41D358CA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96470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E254C-FBBB-4CDC-B91A-3F1789C8F8E4}" type="datetimeFigureOut">
              <a:rPr lang="cs-CZ" smtClean="0"/>
              <a:t>17. 10. 2017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E3897-174A-4145-AB93-9FD41D358CA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4443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E254C-FBBB-4CDC-B91A-3F1789C8F8E4}" type="datetimeFigureOut">
              <a:rPr lang="cs-CZ" smtClean="0"/>
              <a:t>17. 10. 2017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E3897-174A-4145-AB93-9FD41D358CA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46462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E254C-FBBB-4CDC-B91A-3F1789C8F8E4}" type="datetimeFigureOut">
              <a:rPr lang="cs-CZ" smtClean="0"/>
              <a:t>17. 10. 2017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E3897-174A-4145-AB93-9FD41D358CA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15000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E254C-FBBB-4CDC-B91A-3F1789C8F8E4}" type="datetimeFigureOut">
              <a:rPr lang="cs-CZ" smtClean="0"/>
              <a:t>17. 10. 2017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E3897-174A-4145-AB93-9FD41D358CA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87066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E254C-FBBB-4CDC-B91A-3F1789C8F8E4}" type="datetimeFigureOut">
              <a:rPr lang="cs-CZ" smtClean="0"/>
              <a:t>17. 10. 2017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E3897-174A-4145-AB93-9FD41D358CA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80650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E254C-FBBB-4CDC-B91A-3F1789C8F8E4}" type="datetimeFigureOut">
              <a:rPr lang="cs-CZ" smtClean="0"/>
              <a:t>17. 10. 2017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E3897-174A-4145-AB93-9FD41D358CA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16639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E254C-FBBB-4CDC-B91A-3F1789C8F8E4}" type="datetimeFigureOut">
              <a:rPr lang="cs-CZ" smtClean="0"/>
              <a:t>17. 10. 2017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E3897-174A-4145-AB93-9FD41D358CA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41139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E254C-FBBB-4CDC-B91A-3F1789C8F8E4}" type="datetimeFigureOut">
              <a:rPr lang="cs-CZ" smtClean="0"/>
              <a:t>17. 10. 2017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E3897-174A-4145-AB93-9FD41D358CA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34502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E254C-FBBB-4CDC-B91A-3F1789C8F8E4}" type="datetimeFigureOut">
              <a:rPr lang="cs-CZ" smtClean="0"/>
              <a:t>17. 10. 2017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E3897-174A-4145-AB93-9FD41D358CA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17535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E254C-FBBB-4CDC-B91A-3F1789C8F8E4}" type="datetimeFigureOut">
              <a:rPr lang="cs-CZ" smtClean="0"/>
              <a:t>17. 10. 2017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FE3897-174A-4145-AB93-9FD41D358CA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39352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7" Type="http://schemas.openxmlformats.org/officeDocument/2006/relationships/hyperlink" Target="https://www.w3schools.com/html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3schools.com/css/" TargetMode="External"/><Relationship Id="rId5" Type="http://schemas.openxmlformats.org/officeDocument/2006/relationships/image" Target="../media/image23.png"/><Relationship Id="rId4" Type="http://schemas.openxmlformats.org/officeDocument/2006/relationships/image" Target="../media/image2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w3schools.com/js/" TargetMode="Externa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getbootstrap.com/" TargetMode="External"/><Relationship Id="rId4" Type="http://schemas.openxmlformats.org/officeDocument/2006/relationships/image" Target="../media/image28.jp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image" Target="../media/image31.png"/><Relationship Id="rId7" Type="http://schemas.openxmlformats.org/officeDocument/2006/relationships/image" Target="../media/image29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2.bin"/><Relationship Id="rId5" Type="http://schemas.openxmlformats.org/officeDocument/2006/relationships/hyperlink" Target="http://startbootstrap.com/" TargetMode="External"/><Relationship Id="rId4" Type="http://schemas.openxmlformats.org/officeDocument/2006/relationships/image" Target="../media/image7.png"/><Relationship Id="rId9" Type="http://schemas.openxmlformats.org/officeDocument/2006/relationships/image" Target="../media/image30.w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oleObject" Target="../embeddings/oleObject4.bin"/><Relationship Id="rId7" Type="http://schemas.openxmlformats.org/officeDocument/2006/relationships/image" Target="../media/image33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7.png"/><Relationship Id="rId4" Type="http://schemas.openxmlformats.org/officeDocument/2006/relationships/image" Target="../media/image32.wmf"/><Relationship Id="rId9" Type="http://schemas.openxmlformats.org/officeDocument/2006/relationships/image" Target="../media/image34.w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wmf"/><Relationship Id="rId3" Type="http://schemas.openxmlformats.org/officeDocument/2006/relationships/oleObject" Target="../embeddings/oleObject7.bin"/><Relationship Id="rId7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36.wmf"/><Relationship Id="rId11" Type="http://schemas.openxmlformats.org/officeDocument/2006/relationships/image" Target="../media/image7.png"/><Relationship Id="rId5" Type="http://schemas.openxmlformats.org/officeDocument/2006/relationships/oleObject" Target="../embeddings/oleObject8.bin"/><Relationship Id="rId10" Type="http://schemas.openxmlformats.org/officeDocument/2006/relationships/image" Target="../media/image38.wmf"/><Relationship Id="rId4" Type="http://schemas.openxmlformats.org/officeDocument/2006/relationships/image" Target="../media/image35.wmf"/><Relationship Id="rId9" Type="http://schemas.openxmlformats.org/officeDocument/2006/relationships/oleObject" Target="../embeddings/oleObject10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40.wmf"/><Relationship Id="rId5" Type="http://schemas.openxmlformats.org/officeDocument/2006/relationships/oleObject" Target="../embeddings/oleObject12.bin"/><Relationship Id="rId4" Type="http://schemas.openxmlformats.org/officeDocument/2006/relationships/image" Target="../media/image39.w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5.bin"/><Relationship Id="rId13" Type="http://schemas.openxmlformats.org/officeDocument/2006/relationships/image" Target="../media/image45.wmf"/><Relationship Id="rId3" Type="http://schemas.openxmlformats.org/officeDocument/2006/relationships/oleObject" Target="../embeddings/oleObject13.bin"/><Relationship Id="rId7" Type="http://schemas.openxmlformats.org/officeDocument/2006/relationships/image" Target="../media/image7.png"/><Relationship Id="rId12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42.wmf"/><Relationship Id="rId11" Type="http://schemas.openxmlformats.org/officeDocument/2006/relationships/image" Target="../media/image44.wmf"/><Relationship Id="rId5" Type="http://schemas.openxmlformats.org/officeDocument/2006/relationships/oleObject" Target="../embeddings/oleObject14.bin"/><Relationship Id="rId10" Type="http://schemas.openxmlformats.org/officeDocument/2006/relationships/oleObject" Target="../embeddings/oleObject16.bin"/><Relationship Id="rId4" Type="http://schemas.openxmlformats.org/officeDocument/2006/relationships/image" Target="../media/image41.wmf"/><Relationship Id="rId9" Type="http://schemas.openxmlformats.org/officeDocument/2006/relationships/image" Target="../media/image43.w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.bin"/><Relationship Id="rId3" Type="http://schemas.openxmlformats.org/officeDocument/2006/relationships/oleObject" Target="../embeddings/oleObject18.bin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47.wmf"/><Relationship Id="rId11" Type="http://schemas.openxmlformats.org/officeDocument/2006/relationships/hyperlink" Target="https://fonts.google.com/" TargetMode="External"/><Relationship Id="rId5" Type="http://schemas.openxmlformats.org/officeDocument/2006/relationships/oleObject" Target="../embeddings/oleObject19.bin"/><Relationship Id="rId10" Type="http://schemas.openxmlformats.org/officeDocument/2006/relationships/image" Target="../media/image49.png"/><Relationship Id="rId4" Type="http://schemas.openxmlformats.org/officeDocument/2006/relationships/image" Target="../media/image46.wmf"/><Relationship Id="rId9" Type="http://schemas.openxmlformats.org/officeDocument/2006/relationships/image" Target="../media/image48.w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3.bin"/><Relationship Id="rId3" Type="http://schemas.openxmlformats.org/officeDocument/2006/relationships/oleObject" Target="../embeddings/oleObject21.bin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51.wmf"/><Relationship Id="rId11" Type="http://schemas.openxmlformats.org/officeDocument/2006/relationships/image" Target="../media/image53.wmf"/><Relationship Id="rId5" Type="http://schemas.openxmlformats.org/officeDocument/2006/relationships/oleObject" Target="../embeddings/oleObject22.bin"/><Relationship Id="rId10" Type="http://schemas.openxmlformats.org/officeDocument/2006/relationships/oleObject" Target="../embeddings/oleObject24.bin"/><Relationship Id="rId4" Type="http://schemas.openxmlformats.org/officeDocument/2006/relationships/image" Target="../media/image50.wmf"/><Relationship Id="rId9" Type="http://schemas.openxmlformats.org/officeDocument/2006/relationships/image" Target="../media/image52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1.w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524000" y="2596939"/>
            <a:ext cx="9144000" cy="2387600"/>
          </a:xfrm>
        </p:spPr>
        <p:txBody>
          <a:bodyPr/>
          <a:lstStyle/>
          <a:p>
            <a:r>
              <a:rPr lang="cs-CZ" sz="9600" cap="all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Moderní web</a:t>
            </a:r>
            <a:br>
              <a:rPr lang="cs-CZ" sz="9600" cap="all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</a:br>
            <a:r>
              <a:rPr lang="cs-CZ" sz="3600" cap="all" dirty="0" smtClean="0">
                <a:solidFill>
                  <a:srgbClr val="F1A0A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snadno a rychle</a:t>
            </a:r>
            <a:endParaRPr lang="cs-CZ" sz="3600" cap="all" dirty="0">
              <a:solidFill>
                <a:srgbClr val="F1A0A1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4000" y="6078877"/>
            <a:ext cx="9144000" cy="549832"/>
          </a:xfrm>
        </p:spPr>
        <p:txBody>
          <a:bodyPr/>
          <a:lstStyle/>
          <a:p>
            <a:r>
              <a:rPr lang="cs-CZ" dirty="0" smtClean="0"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Marek </a:t>
            </a:r>
            <a:r>
              <a:rPr lang="cs-CZ" dirty="0" err="1" smtClean="0"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Lučný</a:t>
            </a:r>
            <a:endParaRPr lang="cs-CZ" dirty="0"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5" name="Obdélník 4"/>
          <p:cNvSpPr/>
          <p:nvPr/>
        </p:nvSpPr>
        <p:spPr>
          <a:xfrm>
            <a:off x="0" y="5338120"/>
            <a:ext cx="2430000" cy="387182"/>
          </a:xfrm>
          <a:prstGeom prst="rect">
            <a:avLst/>
          </a:prstGeom>
          <a:solidFill>
            <a:srgbClr val="003052"/>
          </a:solidFill>
          <a:ln>
            <a:solidFill>
              <a:srgbClr val="0030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bdélník 5"/>
          <p:cNvSpPr/>
          <p:nvPr/>
        </p:nvSpPr>
        <p:spPr>
          <a:xfrm>
            <a:off x="2445450" y="5338121"/>
            <a:ext cx="2430000" cy="387182"/>
          </a:xfrm>
          <a:prstGeom prst="rect">
            <a:avLst/>
          </a:prstGeom>
          <a:solidFill>
            <a:srgbClr val="45C9E1"/>
          </a:solidFill>
          <a:ln>
            <a:solidFill>
              <a:srgbClr val="45C9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bdélník 6"/>
          <p:cNvSpPr/>
          <p:nvPr/>
        </p:nvSpPr>
        <p:spPr>
          <a:xfrm>
            <a:off x="4881473" y="5338119"/>
            <a:ext cx="2430000" cy="387182"/>
          </a:xfrm>
          <a:prstGeom prst="rect">
            <a:avLst/>
          </a:prstGeom>
          <a:solidFill>
            <a:srgbClr val="F1A0A1"/>
          </a:solidFill>
          <a:ln>
            <a:solidFill>
              <a:srgbClr val="F1A0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bdélník 7"/>
          <p:cNvSpPr/>
          <p:nvPr/>
        </p:nvSpPr>
        <p:spPr>
          <a:xfrm>
            <a:off x="7318685" y="5338117"/>
            <a:ext cx="2430000" cy="387182"/>
          </a:xfrm>
          <a:prstGeom prst="rect">
            <a:avLst/>
          </a:prstGeom>
          <a:solidFill>
            <a:srgbClr val="B7D868"/>
          </a:solidFill>
          <a:ln>
            <a:solidFill>
              <a:srgbClr val="B7D8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bdélník 8"/>
          <p:cNvSpPr/>
          <p:nvPr/>
        </p:nvSpPr>
        <p:spPr>
          <a:xfrm>
            <a:off x="9754700" y="5338121"/>
            <a:ext cx="2430000" cy="387182"/>
          </a:xfrm>
          <a:prstGeom prst="rect">
            <a:avLst/>
          </a:prstGeom>
          <a:solidFill>
            <a:srgbClr val="C6379C"/>
          </a:solidFill>
          <a:ln>
            <a:solidFill>
              <a:srgbClr val="C637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0" name="Zástupný symbol pro obsah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3756" y="502966"/>
            <a:ext cx="2447717" cy="65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280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00"/>
                            </p:stCondLst>
                            <p:childTnLst>
                              <p:par>
                                <p:cTn id="34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  <p:bldP spid="3" grpId="0" build="p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élník 3"/>
          <p:cNvSpPr/>
          <p:nvPr/>
        </p:nvSpPr>
        <p:spPr>
          <a:xfrm>
            <a:off x="0" y="475536"/>
            <a:ext cx="12192000" cy="1015513"/>
          </a:xfrm>
          <a:prstGeom prst="rect">
            <a:avLst/>
          </a:prstGeom>
          <a:solidFill>
            <a:srgbClr val="C637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cap="all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Tajemný kód HTML</a:t>
            </a:r>
            <a:endParaRPr lang="cs-CZ" cap="all" dirty="0">
              <a:solidFill>
                <a:schemeClr val="bg1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6" name="Zástupný symbol pro obsah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880" y="8238"/>
            <a:ext cx="1491049" cy="401173"/>
          </a:xfrm>
        </p:spPr>
      </p:pic>
      <p:sp>
        <p:nvSpPr>
          <p:cNvPr id="7" name="TextovéPole 6"/>
          <p:cNvSpPr txBox="1"/>
          <p:nvPr/>
        </p:nvSpPr>
        <p:spPr>
          <a:xfrm>
            <a:off x="5974492" y="147394"/>
            <a:ext cx="5379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s-CZ" sz="1400" cap="all" dirty="0" smtClean="0">
                <a:solidFill>
                  <a:schemeClr val="bg1">
                    <a:lumMod val="50000"/>
                  </a:schemeClr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Moderní web</a:t>
            </a:r>
            <a:endParaRPr lang="cs-CZ" sz="1400" cap="all" dirty="0">
              <a:solidFill>
                <a:schemeClr val="bg1">
                  <a:lumMod val="50000"/>
                </a:schemeClr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25" name="Obdélník 24"/>
          <p:cNvSpPr/>
          <p:nvPr/>
        </p:nvSpPr>
        <p:spPr>
          <a:xfrm>
            <a:off x="7164371" y="1499286"/>
            <a:ext cx="5027629" cy="4053100"/>
          </a:xfrm>
          <a:prstGeom prst="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7" name="Zaoblený obdélník 26"/>
          <p:cNvSpPr/>
          <p:nvPr/>
        </p:nvSpPr>
        <p:spPr>
          <a:xfrm>
            <a:off x="7324626" y="1690688"/>
            <a:ext cx="4707118" cy="496331"/>
          </a:xfrm>
          <a:prstGeom prst="roundRect">
            <a:avLst/>
          </a:prstGeom>
          <a:solidFill>
            <a:srgbClr val="003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Jak psát HTML kód?</a:t>
            </a:r>
            <a:endParaRPr lang="cs-CZ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1" name="Zaoblený obdélník 10"/>
          <p:cNvSpPr/>
          <p:nvPr/>
        </p:nvSpPr>
        <p:spPr>
          <a:xfrm>
            <a:off x="7230360" y="2284151"/>
            <a:ext cx="4867373" cy="49633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sz="3200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5" name="Obráze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066" y="1508913"/>
            <a:ext cx="7188396" cy="4043473"/>
          </a:xfrm>
          <a:prstGeom prst="rect">
            <a:avLst/>
          </a:prstGeom>
        </p:spPr>
      </p:pic>
      <p:sp>
        <p:nvSpPr>
          <p:cNvPr id="12" name="Obdélník 11"/>
          <p:cNvSpPr/>
          <p:nvPr/>
        </p:nvSpPr>
        <p:spPr>
          <a:xfrm>
            <a:off x="-29066" y="5373278"/>
            <a:ext cx="12221066" cy="1502586"/>
          </a:xfrm>
          <a:prstGeom prst="rect">
            <a:avLst/>
          </a:prstGeom>
          <a:solidFill>
            <a:srgbClr val="45C9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sz="2800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&lt;</a:t>
            </a:r>
            <a:r>
              <a:rPr lang="cs-CZ" sz="2800" dirty="0" err="1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html</a:t>
            </a:r>
            <a:r>
              <a:rPr lang="cs-CZ" sz="2800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&gt;&lt;/</a:t>
            </a:r>
            <a:r>
              <a:rPr lang="cs-CZ" sz="2800" dirty="0" err="1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html</a:t>
            </a:r>
            <a:r>
              <a:rPr lang="cs-CZ" sz="2800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&gt;</a:t>
            </a:r>
            <a:r>
              <a:rPr lang="cs-CZ" sz="2800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	Párová značka, která vymezuje začátek a konec stránky</a:t>
            </a:r>
            <a:endParaRPr lang="cs-CZ" sz="2800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  <a:p>
            <a:r>
              <a:rPr lang="cs-CZ" sz="2800" dirty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&lt;</a:t>
            </a:r>
            <a:r>
              <a:rPr lang="cs-CZ" sz="2800" dirty="0" err="1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head</a:t>
            </a:r>
            <a:r>
              <a:rPr lang="cs-CZ" sz="2800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&gt;&lt;/</a:t>
            </a:r>
            <a:r>
              <a:rPr lang="cs-CZ" sz="2800" dirty="0" err="1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head</a:t>
            </a:r>
            <a:r>
              <a:rPr lang="cs-CZ" sz="2800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&gt;</a:t>
            </a:r>
            <a:r>
              <a:rPr lang="cs-CZ" sz="2800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	</a:t>
            </a:r>
            <a:r>
              <a:rPr lang="cs-CZ" sz="2800" dirty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Párová značka, která </a:t>
            </a:r>
            <a:r>
              <a:rPr lang="cs-CZ" sz="2800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definuje záhlaví stránky</a:t>
            </a:r>
          </a:p>
          <a:p>
            <a:r>
              <a:rPr lang="cs-CZ" sz="2800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&lt;body&gt;&lt;/body&gt;</a:t>
            </a:r>
            <a:r>
              <a:rPr lang="cs-CZ" sz="2800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	</a:t>
            </a:r>
            <a:r>
              <a:rPr lang="cs-CZ" sz="2800" dirty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Párová značka, </a:t>
            </a:r>
            <a:r>
              <a:rPr lang="cs-CZ" sz="2800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která označuje viditelnou část stránky – tělo </a:t>
            </a:r>
            <a:endParaRPr lang="cs-CZ" sz="2800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5" name="Zaoblený obdélník 14"/>
          <p:cNvSpPr/>
          <p:nvPr/>
        </p:nvSpPr>
        <p:spPr>
          <a:xfrm>
            <a:off x="7324626" y="2187019"/>
            <a:ext cx="4707118" cy="1706251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Značky píšeme malými písmeny mezi znaky &lt; &gt;</a:t>
            </a:r>
          </a:p>
          <a:p>
            <a:pPr algn="ctr">
              <a:spcBef>
                <a:spcPts val="600"/>
              </a:spcBef>
            </a:pP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Párové značky jsou zakončeny &lt;/ &gt;</a:t>
            </a:r>
          </a:p>
          <a:p>
            <a:pPr algn="ctr">
              <a:spcBef>
                <a:spcPts val="600"/>
              </a:spcBef>
            </a:pP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Atributy se zapisují do úvodních značek</a:t>
            </a:r>
          </a:p>
          <a:p>
            <a:pPr algn="ctr">
              <a:spcBef>
                <a:spcPts val="600"/>
              </a:spcBef>
            </a:pP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Hodnoty atributů se píší do uvozovek “ “</a:t>
            </a:r>
          </a:p>
        </p:txBody>
      </p:sp>
      <p:sp>
        <p:nvSpPr>
          <p:cNvPr id="17" name="Zaoblený obdélník 16"/>
          <p:cNvSpPr/>
          <p:nvPr/>
        </p:nvSpPr>
        <p:spPr>
          <a:xfrm>
            <a:off x="7324626" y="3810512"/>
            <a:ext cx="4707118" cy="496331"/>
          </a:xfrm>
          <a:prstGeom prst="roundRect">
            <a:avLst/>
          </a:prstGeom>
          <a:solidFill>
            <a:srgbClr val="003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HTML ukládáme jako jednoduchý textový soubor</a:t>
            </a:r>
            <a:endParaRPr lang="cs-CZ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2050" name="Picture 2" descr="Výsledek obrázku pro pspa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4626" y="4411435"/>
            <a:ext cx="809625" cy="857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Výsledek obrázku pro notepad++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7996" y="4363405"/>
            <a:ext cx="1335892" cy="961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Výsledek obrázku pro sublim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7780" y="4486733"/>
            <a:ext cx="2333964" cy="702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Obdélník 15"/>
          <p:cNvSpPr/>
          <p:nvPr/>
        </p:nvSpPr>
        <p:spPr>
          <a:xfrm>
            <a:off x="3593352" y="1506022"/>
            <a:ext cx="34908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dirty="0">
                <a:hlinkClick r:id="rId7"/>
              </a:rPr>
              <a:t>https://www.w3schools.com/html/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6307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élník 3"/>
          <p:cNvSpPr/>
          <p:nvPr/>
        </p:nvSpPr>
        <p:spPr>
          <a:xfrm>
            <a:off x="0" y="475536"/>
            <a:ext cx="12192000" cy="1015513"/>
          </a:xfrm>
          <a:prstGeom prst="rect">
            <a:avLst/>
          </a:prstGeom>
          <a:solidFill>
            <a:srgbClr val="C637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cap="all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Všechno má svůj styl</a:t>
            </a:r>
            <a:endParaRPr lang="cs-CZ" cap="all" dirty="0">
              <a:solidFill>
                <a:schemeClr val="bg1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6" name="Zástupný symbol pro obsah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880" y="8238"/>
            <a:ext cx="1491049" cy="401173"/>
          </a:xfrm>
        </p:spPr>
      </p:pic>
      <p:sp>
        <p:nvSpPr>
          <p:cNvPr id="7" name="TextovéPole 6"/>
          <p:cNvSpPr txBox="1"/>
          <p:nvPr/>
        </p:nvSpPr>
        <p:spPr>
          <a:xfrm>
            <a:off x="5974492" y="147394"/>
            <a:ext cx="5379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s-CZ" sz="1400" cap="all" dirty="0" smtClean="0">
                <a:solidFill>
                  <a:schemeClr val="bg1">
                    <a:lumMod val="50000"/>
                  </a:schemeClr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Moderní web</a:t>
            </a:r>
            <a:endParaRPr lang="cs-CZ" sz="1400" cap="all" dirty="0">
              <a:solidFill>
                <a:schemeClr val="bg1">
                  <a:lumMod val="50000"/>
                </a:schemeClr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27" name="Zaoblený obdélník 26"/>
          <p:cNvSpPr/>
          <p:nvPr/>
        </p:nvSpPr>
        <p:spPr>
          <a:xfrm>
            <a:off x="5974492" y="1690688"/>
            <a:ext cx="6057252" cy="496331"/>
          </a:xfrm>
          <a:prstGeom prst="roundRect">
            <a:avLst/>
          </a:prstGeom>
          <a:solidFill>
            <a:srgbClr val="45C9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Úpravu webové stránky řeší kaskádové styly</a:t>
            </a:r>
            <a:endParaRPr lang="cs-CZ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1" name="Zaoblený obdélník 10"/>
          <p:cNvSpPr/>
          <p:nvPr/>
        </p:nvSpPr>
        <p:spPr>
          <a:xfrm>
            <a:off x="5974492" y="2284151"/>
            <a:ext cx="6013976" cy="49633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3200" dirty="0" err="1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C</a:t>
            </a:r>
            <a:r>
              <a:rPr lang="cs-CZ" sz="3200" dirty="0" err="1" smtClean="0">
                <a:solidFill>
                  <a:srgbClr val="45C9E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ascading</a:t>
            </a:r>
            <a:r>
              <a:rPr lang="cs-CZ" sz="3200" dirty="0" smtClean="0">
                <a:solidFill>
                  <a:srgbClr val="45C9E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 </a:t>
            </a:r>
            <a:r>
              <a:rPr lang="cs-CZ" sz="3200" dirty="0" err="1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S</a:t>
            </a:r>
            <a:r>
              <a:rPr lang="cs-CZ" sz="3200" dirty="0" err="1" smtClean="0">
                <a:solidFill>
                  <a:srgbClr val="45C9E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tyle</a:t>
            </a:r>
            <a:r>
              <a:rPr lang="cs-CZ" sz="3200" dirty="0" err="1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S</a:t>
            </a:r>
            <a:r>
              <a:rPr lang="cs-CZ" sz="3200" dirty="0" err="1" smtClean="0">
                <a:solidFill>
                  <a:srgbClr val="45C9E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heets</a:t>
            </a:r>
            <a:endParaRPr lang="cs-CZ" sz="3200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2" name="Zaoblený obdélník 11"/>
          <p:cNvSpPr/>
          <p:nvPr/>
        </p:nvSpPr>
        <p:spPr>
          <a:xfrm>
            <a:off x="5974492" y="2877614"/>
            <a:ext cx="6057252" cy="496331"/>
          </a:xfrm>
          <a:prstGeom prst="roundRect">
            <a:avLst/>
          </a:prstGeom>
          <a:solidFill>
            <a:srgbClr val="45C9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Bývají uloženy v samostatných souborech </a:t>
            </a: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CSS</a:t>
            </a:r>
            <a:endParaRPr lang="cs-CZ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4" name="Zaoblený obdélník 13"/>
          <p:cNvSpPr/>
          <p:nvPr/>
        </p:nvSpPr>
        <p:spPr>
          <a:xfrm>
            <a:off x="5974492" y="5688394"/>
            <a:ext cx="6043113" cy="1085098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CSS soubory obsahují tzv. pravidla – nastavení vlastností vztahujících se k úpravě určitých částí stránky</a:t>
            </a:r>
            <a:endParaRPr lang="cs-CZ" dirty="0">
              <a:solidFill>
                <a:srgbClr val="003052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5" name="Obráze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9285"/>
            <a:ext cx="5603990" cy="2846471"/>
          </a:xfrm>
          <a:prstGeom prst="rect">
            <a:avLst/>
          </a:prstGeom>
        </p:spPr>
      </p:pic>
      <p:pic>
        <p:nvPicPr>
          <p:cNvPr id="9" name="Obrázek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53992"/>
            <a:ext cx="5603990" cy="2419500"/>
          </a:xfrm>
          <a:prstGeom prst="rect">
            <a:avLst/>
          </a:prstGeom>
        </p:spPr>
      </p:pic>
      <p:pic>
        <p:nvPicPr>
          <p:cNvPr id="10" name="Obrázek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313" y="3516480"/>
            <a:ext cx="6087289" cy="2087071"/>
          </a:xfrm>
          <a:prstGeom prst="rect">
            <a:avLst/>
          </a:prstGeom>
        </p:spPr>
      </p:pic>
      <p:sp>
        <p:nvSpPr>
          <p:cNvPr id="13" name="Obdélník 12"/>
          <p:cNvSpPr/>
          <p:nvPr/>
        </p:nvSpPr>
        <p:spPr>
          <a:xfrm>
            <a:off x="2421929" y="6341761"/>
            <a:ext cx="33301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dirty="0">
                <a:hlinkClick r:id="rId6"/>
              </a:rPr>
              <a:t>https://www.w3schools.com/css/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805991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élník 3"/>
          <p:cNvSpPr/>
          <p:nvPr/>
        </p:nvSpPr>
        <p:spPr>
          <a:xfrm>
            <a:off x="0" y="475536"/>
            <a:ext cx="12192000" cy="1015513"/>
          </a:xfrm>
          <a:prstGeom prst="rect">
            <a:avLst/>
          </a:prstGeom>
          <a:solidFill>
            <a:srgbClr val="C637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cap="all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Interaktivní je IN</a:t>
            </a:r>
            <a:endParaRPr lang="cs-CZ" cap="all" dirty="0">
              <a:solidFill>
                <a:schemeClr val="bg1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6" name="Zástupný symbol pro obsah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880" y="8238"/>
            <a:ext cx="1491049" cy="401173"/>
          </a:xfrm>
        </p:spPr>
      </p:pic>
      <p:sp>
        <p:nvSpPr>
          <p:cNvPr id="7" name="TextovéPole 6"/>
          <p:cNvSpPr txBox="1"/>
          <p:nvPr/>
        </p:nvSpPr>
        <p:spPr>
          <a:xfrm>
            <a:off x="5974492" y="147394"/>
            <a:ext cx="5379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s-CZ" sz="1400" cap="all" dirty="0" smtClean="0">
                <a:solidFill>
                  <a:schemeClr val="bg1">
                    <a:lumMod val="50000"/>
                  </a:schemeClr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Moderní web</a:t>
            </a:r>
            <a:endParaRPr lang="cs-CZ" sz="1400" cap="all" dirty="0">
              <a:solidFill>
                <a:schemeClr val="bg1">
                  <a:lumMod val="50000"/>
                </a:schemeClr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pic>
        <p:nvPicPr>
          <p:cNvPr id="8" name="Obráze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92323"/>
            <a:ext cx="12117286" cy="3627706"/>
          </a:xfrm>
          <a:prstGeom prst="rect">
            <a:avLst/>
          </a:prstGeom>
        </p:spPr>
      </p:pic>
      <p:sp>
        <p:nvSpPr>
          <p:cNvPr id="9" name="Zaoblený obdélník 8"/>
          <p:cNvSpPr/>
          <p:nvPr/>
        </p:nvSpPr>
        <p:spPr>
          <a:xfrm>
            <a:off x="0" y="5905213"/>
            <a:ext cx="6080289" cy="952787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Moderní webové stránky nemohou jen dobře vypadat</a:t>
            </a:r>
            <a:endParaRPr lang="cs-CZ" dirty="0">
              <a:solidFill>
                <a:srgbClr val="003052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0" name="Zaoblený obdélník 9"/>
          <p:cNvSpPr/>
          <p:nvPr/>
        </p:nvSpPr>
        <p:spPr>
          <a:xfrm>
            <a:off x="6231118" y="5905213"/>
            <a:ext cx="5960881" cy="952787"/>
          </a:xfrm>
          <a:prstGeom prst="roundRect">
            <a:avLst/>
          </a:prstGeom>
          <a:solidFill>
            <a:srgbClr val="003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Měly by umět pružně reagovat na požadavky uživatelů </a:t>
            </a:r>
            <a:endParaRPr lang="cs-CZ" dirty="0">
              <a:solidFill>
                <a:schemeClr val="bg1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1" name="Zaoblený obdélník 10"/>
          <p:cNvSpPr/>
          <p:nvPr/>
        </p:nvSpPr>
        <p:spPr>
          <a:xfrm>
            <a:off x="-21646" y="1485650"/>
            <a:ext cx="6080289" cy="806673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STATICKÉ STRÁNKY</a:t>
            </a:r>
            <a:endParaRPr lang="cs-CZ" dirty="0">
              <a:solidFill>
                <a:srgbClr val="003052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2" name="Zaoblený obdélník 11"/>
          <p:cNvSpPr/>
          <p:nvPr/>
        </p:nvSpPr>
        <p:spPr>
          <a:xfrm>
            <a:off x="6231119" y="1479924"/>
            <a:ext cx="5960881" cy="812399"/>
          </a:xfrm>
          <a:prstGeom prst="roundRect">
            <a:avLst/>
          </a:prstGeom>
          <a:solidFill>
            <a:srgbClr val="003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DYNAMICKÉ A INTERAKTIVNÍ STRÁNKY</a:t>
            </a:r>
            <a:endParaRPr lang="cs-CZ" dirty="0">
              <a:solidFill>
                <a:schemeClr val="bg1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7344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élník 3"/>
          <p:cNvSpPr/>
          <p:nvPr/>
        </p:nvSpPr>
        <p:spPr>
          <a:xfrm>
            <a:off x="0" y="475536"/>
            <a:ext cx="12192000" cy="1015513"/>
          </a:xfrm>
          <a:prstGeom prst="rect">
            <a:avLst/>
          </a:prstGeom>
          <a:solidFill>
            <a:srgbClr val="C637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cap="all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Interaktivní je IN</a:t>
            </a:r>
            <a:endParaRPr lang="cs-CZ" cap="all" dirty="0">
              <a:solidFill>
                <a:schemeClr val="bg1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6" name="Zástupný symbol pro obsah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880" y="8238"/>
            <a:ext cx="1491049" cy="401173"/>
          </a:xfrm>
        </p:spPr>
      </p:pic>
      <p:sp>
        <p:nvSpPr>
          <p:cNvPr id="7" name="TextovéPole 6"/>
          <p:cNvSpPr txBox="1"/>
          <p:nvPr/>
        </p:nvSpPr>
        <p:spPr>
          <a:xfrm>
            <a:off x="5974492" y="147394"/>
            <a:ext cx="5379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s-CZ" sz="1400" cap="all" dirty="0" smtClean="0">
                <a:solidFill>
                  <a:schemeClr val="bg1">
                    <a:lumMod val="50000"/>
                  </a:schemeClr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Moderní web</a:t>
            </a:r>
            <a:endParaRPr lang="cs-CZ" sz="1400" cap="all" dirty="0">
              <a:solidFill>
                <a:schemeClr val="bg1">
                  <a:lumMod val="50000"/>
                </a:schemeClr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391" y="3789575"/>
            <a:ext cx="5659584" cy="2829792"/>
          </a:xfrm>
          <a:prstGeom prst="rect">
            <a:avLst/>
          </a:prstGeom>
        </p:spPr>
      </p:pic>
      <p:sp>
        <p:nvSpPr>
          <p:cNvPr id="15" name="Zaoblený obdélník 14"/>
          <p:cNvSpPr/>
          <p:nvPr/>
        </p:nvSpPr>
        <p:spPr>
          <a:xfrm>
            <a:off x="97414" y="1733181"/>
            <a:ext cx="3157979" cy="1152917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Vzhled i obsah webové stránky se mění před očima uživatele</a:t>
            </a:r>
            <a:endParaRPr lang="cs-CZ" dirty="0">
              <a:solidFill>
                <a:srgbClr val="003052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6" name="Zaoblený obdélník 15"/>
          <p:cNvSpPr/>
          <p:nvPr/>
        </p:nvSpPr>
        <p:spPr>
          <a:xfrm>
            <a:off x="97413" y="2982486"/>
            <a:ext cx="3157979" cy="1152917"/>
          </a:xfrm>
          <a:prstGeom prst="roundRect">
            <a:avLst/>
          </a:prstGeom>
          <a:solidFill>
            <a:srgbClr val="45C9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Změnu podoby stránek uživatel aktivně ovlivňuje</a:t>
            </a:r>
            <a:endParaRPr lang="cs-CZ" dirty="0">
              <a:solidFill>
                <a:srgbClr val="003052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7" name="Zaoblený obdélník 16"/>
          <p:cNvSpPr/>
          <p:nvPr/>
        </p:nvSpPr>
        <p:spPr>
          <a:xfrm>
            <a:off x="97413" y="4231791"/>
            <a:ext cx="3157979" cy="1152917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Myší, klávesnicí, dotyky prstů vyvolává tzv. události</a:t>
            </a:r>
            <a:endParaRPr lang="cs-CZ" dirty="0">
              <a:solidFill>
                <a:srgbClr val="003052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8" name="Zaoblený obdélník 17"/>
          <p:cNvSpPr/>
          <p:nvPr/>
        </p:nvSpPr>
        <p:spPr>
          <a:xfrm>
            <a:off x="97412" y="5478361"/>
            <a:ext cx="3157979" cy="1152917"/>
          </a:xfrm>
          <a:prstGeom prst="roundRect">
            <a:avLst/>
          </a:prstGeom>
          <a:solidFill>
            <a:srgbClr val="45C9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Reakcí na událost je obvykle naprogramovaná funkce </a:t>
            </a:r>
            <a:endParaRPr lang="cs-CZ" dirty="0">
              <a:solidFill>
                <a:srgbClr val="003052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9" name="Zaoblený obdélník 18"/>
          <p:cNvSpPr/>
          <p:nvPr/>
        </p:nvSpPr>
        <p:spPr>
          <a:xfrm>
            <a:off x="8941325" y="1733181"/>
            <a:ext cx="3157979" cy="1152917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Jednoduché webové aplikace</a:t>
            </a:r>
          </a:p>
          <a:p>
            <a:pPr algn="ctr"/>
            <a:r>
              <a:rPr lang="cs-CZ" dirty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s</a:t>
            </a: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e vyvíjejí v jazyce </a:t>
            </a:r>
            <a:r>
              <a:rPr lang="cs-CZ" dirty="0" err="1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JavaScript</a:t>
            </a:r>
            <a:endParaRPr lang="cs-CZ" dirty="0">
              <a:solidFill>
                <a:srgbClr val="003052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20" name="Zaoblený obdélník 19"/>
          <p:cNvSpPr/>
          <p:nvPr/>
        </p:nvSpPr>
        <p:spPr>
          <a:xfrm>
            <a:off x="8941324" y="2982485"/>
            <a:ext cx="3157979" cy="1152917"/>
          </a:xfrm>
          <a:prstGeom prst="roundRect">
            <a:avLst/>
          </a:prstGeom>
          <a:solidFill>
            <a:srgbClr val="45C9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Bývají uloženy v samostatných souborech s příponou .</a:t>
            </a:r>
            <a:r>
              <a:rPr lang="cs-CZ" dirty="0" err="1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js</a:t>
            </a:r>
            <a:endParaRPr lang="cs-CZ" dirty="0">
              <a:solidFill>
                <a:srgbClr val="003052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21" name="Zaoblený obdélník 20"/>
          <p:cNvSpPr/>
          <p:nvPr/>
        </p:nvSpPr>
        <p:spPr>
          <a:xfrm>
            <a:off x="8941324" y="4231791"/>
            <a:ext cx="3157979" cy="1152917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K webové stránce se připojují pomocí značky &lt;</a:t>
            </a:r>
            <a:r>
              <a:rPr lang="cs-CZ" dirty="0" err="1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script</a:t>
            </a: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&gt;</a:t>
            </a:r>
            <a:endParaRPr lang="cs-CZ" dirty="0">
              <a:solidFill>
                <a:srgbClr val="003052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22" name="Zaoblený obdélník 21"/>
          <p:cNvSpPr/>
          <p:nvPr/>
        </p:nvSpPr>
        <p:spPr>
          <a:xfrm>
            <a:off x="8941323" y="5478360"/>
            <a:ext cx="3157979" cy="1152917"/>
          </a:xfrm>
          <a:prstGeom prst="roundRect">
            <a:avLst/>
          </a:prstGeom>
          <a:solidFill>
            <a:srgbClr val="45C9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Často je možné použít hotové skripty stažené z internetu</a:t>
            </a:r>
            <a:endParaRPr lang="cs-CZ" dirty="0">
              <a:solidFill>
                <a:srgbClr val="003052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3074" name="Picture 2" descr="Výsledek obrázku pro javascrip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664" y="1636004"/>
            <a:ext cx="4762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Obdélník 22"/>
          <p:cNvSpPr/>
          <p:nvPr/>
        </p:nvSpPr>
        <p:spPr>
          <a:xfrm>
            <a:off x="5137921" y="3153171"/>
            <a:ext cx="32012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dirty="0">
                <a:hlinkClick r:id="rId5"/>
              </a:rPr>
              <a:t>https://www.w3schools.com/js/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03178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élník 3"/>
          <p:cNvSpPr/>
          <p:nvPr/>
        </p:nvSpPr>
        <p:spPr>
          <a:xfrm>
            <a:off x="0" y="475536"/>
            <a:ext cx="12192000" cy="1015513"/>
          </a:xfrm>
          <a:prstGeom prst="rect">
            <a:avLst/>
          </a:prstGeom>
          <a:solidFill>
            <a:srgbClr val="C637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cap="all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Na obrazovce i na mobilu</a:t>
            </a:r>
            <a:endParaRPr lang="cs-CZ" cap="all" dirty="0">
              <a:solidFill>
                <a:schemeClr val="bg1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6" name="Zástupný symbol pro obsah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880" y="8238"/>
            <a:ext cx="1491049" cy="401173"/>
          </a:xfrm>
        </p:spPr>
      </p:pic>
      <p:sp>
        <p:nvSpPr>
          <p:cNvPr id="7" name="TextovéPole 6"/>
          <p:cNvSpPr txBox="1"/>
          <p:nvPr/>
        </p:nvSpPr>
        <p:spPr>
          <a:xfrm>
            <a:off x="5974492" y="147394"/>
            <a:ext cx="5379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s-CZ" sz="1400" cap="all" dirty="0" smtClean="0">
                <a:solidFill>
                  <a:schemeClr val="bg1">
                    <a:lumMod val="50000"/>
                  </a:schemeClr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Moderní web</a:t>
            </a:r>
            <a:endParaRPr lang="cs-CZ" sz="1400" cap="all" dirty="0">
              <a:solidFill>
                <a:schemeClr val="bg1">
                  <a:lumMod val="50000"/>
                </a:schemeClr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pic>
        <p:nvPicPr>
          <p:cNvPr id="5" name="Obráze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8322"/>
            <a:ext cx="8412495" cy="5369678"/>
          </a:xfrm>
          <a:prstGeom prst="rect">
            <a:avLst/>
          </a:prstGeom>
        </p:spPr>
      </p:pic>
      <p:sp>
        <p:nvSpPr>
          <p:cNvPr id="21" name="Zaoblený obdélník 20"/>
          <p:cNvSpPr/>
          <p:nvPr/>
        </p:nvSpPr>
        <p:spPr>
          <a:xfrm>
            <a:off x="0" y="1536128"/>
            <a:ext cx="8412495" cy="679851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Webovou stránku si mohou uživatelé prohlédnout na různých zařízeních</a:t>
            </a:r>
            <a:endParaRPr lang="cs-CZ" dirty="0">
              <a:solidFill>
                <a:srgbClr val="003052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22" name="Zaoblený obdélník 21"/>
          <p:cNvSpPr/>
          <p:nvPr/>
        </p:nvSpPr>
        <p:spPr>
          <a:xfrm>
            <a:off x="0" y="2282323"/>
            <a:ext cx="2364259" cy="1754218"/>
          </a:xfrm>
          <a:prstGeom prst="roundRect">
            <a:avLst/>
          </a:prstGeom>
          <a:solidFill>
            <a:srgbClr val="45C9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Moderní stránky přizpůsobují zobrazení různě velkému displeji</a:t>
            </a:r>
            <a:endParaRPr lang="cs-CZ" dirty="0">
              <a:solidFill>
                <a:srgbClr val="003052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8" name="Obrázek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495" y="1493124"/>
            <a:ext cx="3773388" cy="2122531"/>
          </a:xfrm>
          <a:prstGeom prst="rect">
            <a:avLst/>
          </a:prstGeom>
        </p:spPr>
      </p:pic>
      <p:sp>
        <p:nvSpPr>
          <p:cNvPr id="23" name="Obdélník 22"/>
          <p:cNvSpPr/>
          <p:nvPr/>
        </p:nvSpPr>
        <p:spPr>
          <a:xfrm>
            <a:off x="8406378" y="3615654"/>
            <a:ext cx="3779505" cy="3242345"/>
          </a:xfrm>
          <a:prstGeom prst="rect">
            <a:avLst/>
          </a:prstGeom>
          <a:solidFill>
            <a:srgbClr val="4B37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400" dirty="0" smtClean="0">
                <a:solidFill>
                  <a:schemeClr val="bg1">
                    <a:lumMod val="85000"/>
                  </a:scheme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Oblíbený </a:t>
            </a:r>
            <a:r>
              <a:rPr lang="cs-CZ" sz="2400" dirty="0" err="1" smtClean="0">
                <a:solidFill>
                  <a:schemeClr val="bg1">
                    <a:lumMod val="85000"/>
                  </a:scheme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framework</a:t>
            </a:r>
            <a:r>
              <a:rPr lang="cs-CZ" sz="2400" dirty="0" smtClean="0">
                <a:solidFill>
                  <a:schemeClr val="bg1">
                    <a:lumMod val="85000"/>
                  </a:scheme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 usnadňuje a urychluje úpravu webové stránky a pomáhá tvůrcům webu zajistit</a:t>
            </a:r>
          </a:p>
          <a:p>
            <a:pPr algn="ctr"/>
            <a:r>
              <a:rPr lang="cs-CZ" sz="4000" dirty="0" smtClean="0">
                <a:solidFill>
                  <a:srgbClr val="F1A0A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RESPONZIVNÍ DESIGN</a:t>
            </a:r>
            <a:endParaRPr lang="cs-CZ" sz="4000" dirty="0">
              <a:solidFill>
                <a:srgbClr val="F1A0A1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1" name="Obdélník 10"/>
          <p:cNvSpPr/>
          <p:nvPr/>
        </p:nvSpPr>
        <p:spPr>
          <a:xfrm>
            <a:off x="3518948" y="6337174"/>
            <a:ext cx="25770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dirty="0">
                <a:hlinkClick r:id="rId5"/>
              </a:rPr>
              <a:t>http://getbootstrap.com/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862918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áze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11414"/>
            <a:ext cx="7262841" cy="5346586"/>
          </a:xfrm>
          <a:prstGeom prst="rect">
            <a:avLst/>
          </a:prstGeom>
        </p:spPr>
      </p:pic>
      <p:sp>
        <p:nvSpPr>
          <p:cNvPr id="4" name="Obdélník 3"/>
          <p:cNvSpPr/>
          <p:nvPr/>
        </p:nvSpPr>
        <p:spPr>
          <a:xfrm>
            <a:off x="0" y="475536"/>
            <a:ext cx="12192000" cy="1015513"/>
          </a:xfrm>
          <a:prstGeom prst="rect">
            <a:avLst/>
          </a:prstGeom>
          <a:solidFill>
            <a:srgbClr val="C637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cap="all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Začni podle </a:t>
            </a:r>
            <a:r>
              <a:rPr lang="cs-CZ" cap="all" dirty="0" err="1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šaBlony</a:t>
            </a:r>
            <a:endParaRPr lang="cs-CZ" cap="all" dirty="0">
              <a:solidFill>
                <a:schemeClr val="bg1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6" name="Zástupný symbol pro obsah 5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880" y="8238"/>
            <a:ext cx="1491049" cy="401173"/>
          </a:xfrm>
        </p:spPr>
      </p:pic>
      <p:sp>
        <p:nvSpPr>
          <p:cNvPr id="7" name="TextovéPole 6"/>
          <p:cNvSpPr txBox="1"/>
          <p:nvPr/>
        </p:nvSpPr>
        <p:spPr>
          <a:xfrm>
            <a:off x="5974492" y="147394"/>
            <a:ext cx="5379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s-CZ" sz="1400" cap="all" dirty="0" smtClean="0">
                <a:solidFill>
                  <a:schemeClr val="bg1">
                    <a:lumMod val="50000"/>
                  </a:schemeClr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Moderní web</a:t>
            </a:r>
            <a:endParaRPr lang="cs-CZ" sz="1400" cap="all" dirty="0">
              <a:solidFill>
                <a:schemeClr val="bg1">
                  <a:lumMod val="50000"/>
                </a:schemeClr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22" name="Zaoblený obdélník 21"/>
          <p:cNvSpPr/>
          <p:nvPr/>
        </p:nvSpPr>
        <p:spPr>
          <a:xfrm>
            <a:off x="36067" y="3605121"/>
            <a:ext cx="4733641" cy="799531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Na stránkách </a:t>
            </a: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  <a:hlinkClick r:id="rId5"/>
              </a:rPr>
              <a:t>startbootstrap.com</a:t>
            </a: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 najdeme řadu volně přístupných šablon (</a:t>
            </a:r>
            <a:r>
              <a:rPr lang="cs-CZ" dirty="0" err="1" smtClean="0">
                <a:solidFill>
                  <a:srgbClr val="C6379C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templates</a:t>
            </a: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) </a:t>
            </a:r>
            <a:endParaRPr lang="cs-CZ" dirty="0">
              <a:solidFill>
                <a:srgbClr val="003052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graphicFrame>
        <p:nvGraphicFramePr>
          <p:cNvPr id="11" name="Objek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2342791"/>
              </p:ext>
            </p:extLst>
          </p:nvPr>
        </p:nvGraphicFramePr>
        <p:xfrm>
          <a:off x="6805491" y="1509903"/>
          <a:ext cx="5386509" cy="45609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5" name="Image" r:id="rId6" imgW="8368200" imgH="7085520" progId="Photoshop.Image.13">
                  <p:embed/>
                </p:oleObj>
              </mc:Choice>
              <mc:Fallback>
                <p:oleObj name="Image" r:id="rId6" imgW="8368200" imgH="70855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805491" y="1509903"/>
                        <a:ext cx="5386509" cy="4560959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k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9407956"/>
              </p:ext>
            </p:extLst>
          </p:nvPr>
        </p:nvGraphicFramePr>
        <p:xfrm>
          <a:off x="5974492" y="2603545"/>
          <a:ext cx="2827061" cy="30289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6" name="Image" r:id="rId8" imgW="4825080" imgH="5168160" progId="Photoshop.Image.13">
                  <p:embed/>
                </p:oleObj>
              </mc:Choice>
              <mc:Fallback>
                <p:oleObj name="Image" r:id="rId8" imgW="4825080" imgH="5168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974492" y="2603545"/>
                        <a:ext cx="2827061" cy="3028927"/>
                      </a:xfrm>
                      <a:prstGeom prst="rect">
                        <a:avLst/>
                      </a:prstGeom>
                      <a:solidFill>
                        <a:srgbClr val="4B376C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Zaoblený obdélník 14"/>
          <p:cNvSpPr/>
          <p:nvPr/>
        </p:nvSpPr>
        <p:spPr>
          <a:xfrm>
            <a:off x="3957155" y="1491049"/>
            <a:ext cx="6217508" cy="912857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Po stažení a rozbalení vybrané šablony budeme mít k dispozici soubory a složky s předdefinovanou podobou webu </a:t>
            </a:r>
            <a:endParaRPr lang="cs-CZ" dirty="0">
              <a:solidFill>
                <a:srgbClr val="003052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6" name="Zaoblený obdélník 15"/>
          <p:cNvSpPr/>
          <p:nvPr/>
        </p:nvSpPr>
        <p:spPr>
          <a:xfrm>
            <a:off x="5974492" y="5945143"/>
            <a:ext cx="6217508" cy="912857"/>
          </a:xfrm>
          <a:prstGeom prst="roundRect">
            <a:avLst/>
          </a:prstGeom>
          <a:solidFill>
            <a:srgbClr val="F1A0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Nyní máme vše připravené k tomu, abychom si mohli web upravit podle svých představ</a:t>
            </a:r>
            <a:endParaRPr lang="cs-CZ" dirty="0">
              <a:solidFill>
                <a:srgbClr val="003052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2" name="Ovál 11"/>
          <p:cNvSpPr/>
          <p:nvPr/>
        </p:nvSpPr>
        <p:spPr>
          <a:xfrm>
            <a:off x="0" y="4184707"/>
            <a:ext cx="959967" cy="9238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4000" dirty="0" smtClean="0"/>
              <a:t>1</a:t>
            </a:r>
            <a:endParaRPr lang="cs-CZ" sz="4000" dirty="0"/>
          </a:p>
        </p:txBody>
      </p:sp>
      <p:sp>
        <p:nvSpPr>
          <p:cNvPr id="18" name="Ovál 17"/>
          <p:cNvSpPr/>
          <p:nvPr/>
        </p:nvSpPr>
        <p:spPr>
          <a:xfrm>
            <a:off x="3806063" y="2096354"/>
            <a:ext cx="959967" cy="9238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4000" dirty="0" smtClean="0"/>
              <a:t>2</a:t>
            </a:r>
            <a:endParaRPr lang="cs-CZ" sz="4000" dirty="0"/>
          </a:p>
        </p:txBody>
      </p:sp>
    </p:spTree>
    <p:extLst>
      <p:ext uri="{BB962C8B-B14F-4D97-AF65-F5344CB8AC3E}">
        <p14:creationId xmlns:p14="http://schemas.microsoft.com/office/powerpoint/2010/main" val="1235667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066602"/>
              </p:ext>
            </p:extLst>
          </p:nvPr>
        </p:nvGraphicFramePr>
        <p:xfrm>
          <a:off x="0" y="1503524"/>
          <a:ext cx="7890235" cy="53654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6" name="Image" r:id="rId3" imgW="18691920" imgH="12710880" progId="Photoshop.Image.13">
                  <p:embed/>
                </p:oleObj>
              </mc:Choice>
              <mc:Fallback>
                <p:oleObj name="Image" r:id="rId3" imgW="18691920" imgH="127108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1503524"/>
                        <a:ext cx="7890235" cy="53654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Obdélník 3"/>
          <p:cNvSpPr/>
          <p:nvPr/>
        </p:nvSpPr>
        <p:spPr>
          <a:xfrm>
            <a:off x="0" y="475536"/>
            <a:ext cx="12192000" cy="1015513"/>
          </a:xfrm>
          <a:prstGeom prst="rect">
            <a:avLst/>
          </a:prstGeom>
          <a:solidFill>
            <a:srgbClr val="C637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cap="all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Informace jsou základ</a:t>
            </a:r>
            <a:endParaRPr lang="cs-CZ" cap="all" dirty="0">
              <a:solidFill>
                <a:schemeClr val="bg1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6" name="Zástupný symbol pro obsah 5"/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880" y="8238"/>
            <a:ext cx="1491049" cy="401173"/>
          </a:xfrm>
        </p:spPr>
      </p:pic>
      <p:sp>
        <p:nvSpPr>
          <p:cNvPr id="7" name="TextovéPole 6"/>
          <p:cNvSpPr txBox="1"/>
          <p:nvPr/>
        </p:nvSpPr>
        <p:spPr>
          <a:xfrm>
            <a:off x="5974492" y="147394"/>
            <a:ext cx="5379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s-CZ" sz="1400" cap="all" dirty="0" smtClean="0">
                <a:solidFill>
                  <a:schemeClr val="bg1">
                    <a:lumMod val="50000"/>
                  </a:schemeClr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Moderní web</a:t>
            </a:r>
            <a:endParaRPr lang="cs-CZ" sz="1400" cap="all" dirty="0">
              <a:solidFill>
                <a:schemeClr val="bg1">
                  <a:lumMod val="50000"/>
                </a:schemeClr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22" name="Zaoblený obdélník 21"/>
          <p:cNvSpPr/>
          <p:nvPr/>
        </p:nvSpPr>
        <p:spPr>
          <a:xfrm>
            <a:off x="6429496" y="1646294"/>
            <a:ext cx="5762504" cy="912857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	Změnami parametrů v atributech </a:t>
            </a:r>
            <a:r>
              <a:rPr lang="cs-CZ" dirty="0" err="1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class</a:t>
            </a: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 můžeme 	dosáhnout změny podoby nadpisů i tlačítek</a:t>
            </a:r>
            <a:endParaRPr lang="cs-CZ" dirty="0">
              <a:solidFill>
                <a:srgbClr val="003052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5" name="Zaoblený obdélník 14"/>
          <p:cNvSpPr/>
          <p:nvPr/>
        </p:nvSpPr>
        <p:spPr>
          <a:xfrm>
            <a:off x="0" y="5945143"/>
            <a:ext cx="6280764" cy="912857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	V textovém editoru otevřeme úvodní soubor </a:t>
            </a:r>
            <a:r>
              <a:rPr lang="cs-CZ" dirty="0" smtClean="0">
                <a:solidFill>
                  <a:srgbClr val="C6379C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index.html</a:t>
            </a: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 	a nahradíme původní text šablony vlastními texty</a:t>
            </a:r>
            <a:endParaRPr lang="cs-CZ" dirty="0">
              <a:solidFill>
                <a:srgbClr val="003052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2" name="Ovál 11"/>
          <p:cNvSpPr/>
          <p:nvPr/>
        </p:nvSpPr>
        <p:spPr>
          <a:xfrm>
            <a:off x="-806" y="5930316"/>
            <a:ext cx="959967" cy="9238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4000" dirty="0" smtClean="0"/>
              <a:t>3</a:t>
            </a:r>
            <a:endParaRPr lang="cs-CZ" sz="4000" dirty="0"/>
          </a:p>
        </p:txBody>
      </p:sp>
      <p:sp>
        <p:nvSpPr>
          <p:cNvPr id="18" name="Ovál 17"/>
          <p:cNvSpPr/>
          <p:nvPr/>
        </p:nvSpPr>
        <p:spPr>
          <a:xfrm>
            <a:off x="6441893" y="1690688"/>
            <a:ext cx="911030" cy="854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4000" dirty="0" smtClean="0"/>
              <a:t>4</a:t>
            </a:r>
            <a:endParaRPr lang="cs-CZ" sz="4000" dirty="0"/>
          </a:p>
        </p:txBody>
      </p:sp>
      <p:graphicFrame>
        <p:nvGraphicFramePr>
          <p:cNvPr id="8" name="Objek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5082233"/>
              </p:ext>
            </p:extLst>
          </p:nvPr>
        </p:nvGraphicFramePr>
        <p:xfrm>
          <a:off x="6392956" y="4660678"/>
          <a:ext cx="5789617" cy="14237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7" name="Image" r:id="rId6" imgW="14767920" imgH="3631680" progId="Photoshop.Image.13">
                  <p:embed/>
                </p:oleObj>
              </mc:Choice>
              <mc:Fallback>
                <p:oleObj name="Image" r:id="rId6" imgW="14767920" imgH="36316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392956" y="4660678"/>
                        <a:ext cx="5789617" cy="1423758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k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7109466"/>
              </p:ext>
            </p:extLst>
          </p:nvPr>
        </p:nvGraphicFramePr>
        <p:xfrm>
          <a:off x="6417401" y="2714396"/>
          <a:ext cx="5762504" cy="16784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8" name="Image" r:id="rId8" imgW="14996520" imgH="4368240" progId="Photoshop.Image.13">
                  <p:embed/>
                </p:oleObj>
              </mc:Choice>
              <mc:Fallback>
                <p:oleObj name="Image" r:id="rId8" imgW="14996520" imgH="43682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417401" y="2714396"/>
                        <a:ext cx="5762504" cy="1678494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Šipka dolů 12"/>
          <p:cNvSpPr/>
          <p:nvPr/>
        </p:nvSpPr>
        <p:spPr>
          <a:xfrm>
            <a:off x="7352923" y="4204796"/>
            <a:ext cx="367645" cy="43747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9" name="Šipka dolů 18"/>
          <p:cNvSpPr/>
          <p:nvPr/>
        </p:nvSpPr>
        <p:spPr>
          <a:xfrm>
            <a:off x="9287764" y="4200947"/>
            <a:ext cx="367645" cy="43747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0" name="Šipka dolů 19"/>
          <p:cNvSpPr/>
          <p:nvPr/>
        </p:nvSpPr>
        <p:spPr>
          <a:xfrm>
            <a:off x="11250111" y="4200947"/>
            <a:ext cx="367645" cy="43747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bdélník 16"/>
          <p:cNvSpPr/>
          <p:nvPr/>
        </p:nvSpPr>
        <p:spPr>
          <a:xfrm>
            <a:off x="4110087" y="4200947"/>
            <a:ext cx="1687398" cy="218736"/>
          </a:xfrm>
          <a:prstGeom prst="rect">
            <a:avLst/>
          </a:prstGeom>
          <a:noFill/>
          <a:ln w="38100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3" name="Zaoblený obdélník 22"/>
          <p:cNvSpPr/>
          <p:nvPr/>
        </p:nvSpPr>
        <p:spPr>
          <a:xfrm>
            <a:off x="6441893" y="5956152"/>
            <a:ext cx="5762504" cy="912857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	Speciální „písma“ </a:t>
            </a:r>
            <a:r>
              <a:rPr lang="cs-CZ" dirty="0" smtClean="0">
                <a:solidFill>
                  <a:srgbClr val="C6379C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FONTAWESOME</a:t>
            </a: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 obsahují sady 	symbolů, které graficky doplní zobrazený text </a:t>
            </a:r>
            <a:endParaRPr lang="cs-CZ" dirty="0">
              <a:solidFill>
                <a:srgbClr val="003052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24" name="Ovál 23"/>
          <p:cNvSpPr/>
          <p:nvPr/>
        </p:nvSpPr>
        <p:spPr>
          <a:xfrm>
            <a:off x="6429496" y="5957657"/>
            <a:ext cx="959967" cy="9238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4000" dirty="0" smtClean="0"/>
              <a:t>5</a:t>
            </a:r>
            <a:endParaRPr lang="cs-CZ" sz="4000" dirty="0"/>
          </a:p>
        </p:txBody>
      </p:sp>
      <p:sp>
        <p:nvSpPr>
          <p:cNvPr id="21" name="Ovál 20"/>
          <p:cNvSpPr/>
          <p:nvPr/>
        </p:nvSpPr>
        <p:spPr>
          <a:xfrm>
            <a:off x="6460747" y="5071621"/>
            <a:ext cx="213431" cy="207389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5" name="Ovál 24"/>
          <p:cNvSpPr/>
          <p:nvPr/>
        </p:nvSpPr>
        <p:spPr>
          <a:xfrm>
            <a:off x="8394808" y="5082616"/>
            <a:ext cx="213431" cy="207389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6" name="Ovál 25"/>
          <p:cNvSpPr/>
          <p:nvPr/>
        </p:nvSpPr>
        <p:spPr>
          <a:xfrm>
            <a:off x="10328871" y="5093611"/>
            <a:ext cx="213431" cy="207389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28" name="Přímá spojnice se šipkou 27"/>
          <p:cNvCxnSpPr>
            <a:stCxn id="21" idx="5"/>
          </p:cNvCxnSpPr>
          <p:nvPr/>
        </p:nvCxnSpPr>
        <p:spPr>
          <a:xfrm>
            <a:off x="6642922" y="5248639"/>
            <a:ext cx="2680223" cy="8357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Přímá spojnice se šipkou 29"/>
          <p:cNvCxnSpPr>
            <a:stCxn id="25" idx="5"/>
          </p:cNvCxnSpPr>
          <p:nvPr/>
        </p:nvCxnSpPr>
        <p:spPr>
          <a:xfrm>
            <a:off x="8576983" y="5259634"/>
            <a:ext cx="1033884" cy="8248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Přímá spojnice se šipkou 31"/>
          <p:cNvCxnSpPr>
            <a:stCxn id="26" idx="3"/>
          </p:cNvCxnSpPr>
          <p:nvPr/>
        </p:nvCxnSpPr>
        <p:spPr>
          <a:xfrm flipH="1">
            <a:off x="9805731" y="5270629"/>
            <a:ext cx="554396" cy="832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bdélník 32"/>
          <p:cNvSpPr/>
          <p:nvPr/>
        </p:nvSpPr>
        <p:spPr>
          <a:xfrm>
            <a:off x="3800574" y="3473054"/>
            <a:ext cx="1687398" cy="218736"/>
          </a:xfrm>
          <a:prstGeom prst="rect">
            <a:avLst/>
          </a:prstGeom>
          <a:noFill/>
          <a:ln w="38100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4" name="Obdélník 33"/>
          <p:cNvSpPr/>
          <p:nvPr/>
        </p:nvSpPr>
        <p:spPr>
          <a:xfrm>
            <a:off x="4110087" y="2460396"/>
            <a:ext cx="1480008" cy="230843"/>
          </a:xfrm>
          <a:prstGeom prst="rect">
            <a:avLst/>
          </a:prstGeom>
          <a:noFill/>
          <a:ln w="38100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5" name="Obdélník 34"/>
          <p:cNvSpPr/>
          <p:nvPr/>
        </p:nvSpPr>
        <p:spPr>
          <a:xfrm>
            <a:off x="3800574" y="5198396"/>
            <a:ext cx="2183345" cy="256906"/>
          </a:xfrm>
          <a:prstGeom prst="rect">
            <a:avLst/>
          </a:prstGeom>
          <a:noFill/>
          <a:ln w="38100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60536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9818788"/>
              </p:ext>
            </p:extLst>
          </p:nvPr>
        </p:nvGraphicFramePr>
        <p:xfrm>
          <a:off x="-30984" y="4534293"/>
          <a:ext cx="7226468" cy="2347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0" name="Image" r:id="rId3" imgW="16304760" imgH="5294880" progId="Photoshop.Image.13">
                  <p:embed/>
                </p:oleObj>
              </mc:Choice>
              <mc:Fallback>
                <p:oleObj name="Image" r:id="rId3" imgW="16304760" imgH="52948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30984" y="4534293"/>
                        <a:ext cx="7226468" cy="2347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k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3957666"/>
              </p:ext>
            </p:extLst>
          </p:nvPr>
        </p:nvGraphicFramePr>
        <p:xfrm>
          <a:off x="7212062" y="3991891"/>
          <a:ext cx="5004731" cy="25387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1" name="Image" r:id="rId5" imgW="14844240" imgH="7530120" progId="Photoshop.Image.13">
                  <p:embed/>
                </p:oleObj>
              </mc:Choice>
              <mc:Fallback>
                <p:oleObj name="Image" r:id="rId5" imgW="14844240" imgH="75301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212062" y="3991891"/>
                        <a:ext cx="5004731" cy="25387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k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1706837"/>
              </p:ext>
            </p:extLst>
          </p:nvPr>
        </p:nvGraphicFramePr>
        <p:xfrm>
          <a:off x="7224495" y="1499441"/>
          <a:ext cx="4946563" cy="24647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2" name="Image" r:id="rId7" imgW="14730120" imgH="7339680" progId="Photoshop.Image.13">
                  <p:embed/>
                </p:oleObj>
              </mc:Choice>
              <mc:Fallback>
                <p:oleObj name="Image" r:id="rId7" imgW="14730120" imgH="73396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224495" y="1499441"/>
                        <a:ext cx="4946563" cy="24647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k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9756391"/>
              </p:ext>
            </p:extLst>
          </p:nvPr>
        </p:nvGraphicFramePr>
        <p:xfrm>
          <a:off x="-14237" y="1500188"/>
          <a:ext cx="7226300" cy="3198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3" name="Image" r:id="rId9" imgW="17701560" imgH="7834680" progId="Photoshop.Image.13">
                  <p:embed/>
                </p:oleObj>
              </mc:Choice>
              <mc:Fallback>
                <p:oleObj name="Image" r:id="rId9" imgW="17701560" imgH="78346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-14237" y="1500188"/>
                        <a:ext cx="7226300" cy="3198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Obdélník 3"/>
          <p:cNvSpPr/>
          <p:nvPr/>
        </p:nvSpPr>
        <p:spPr>
          <a:xfrm>
            <a:off x="0" y="475536"/>
            <a:ext cx="12192000" cy="1015513"/>
          </a:xfrm>
          <a:prstGeom prst="rect">
            <a:avLst/>
          </a:prstGeom>
          <a:solidFill>
            <a:srgbClr val="C637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cap="all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Změňte obrázky k obrazu svému</a:t>
            </a:r>
            <a:endParaRPr lang="cs-CZ" cap="all" dirty="0">
              <a:solidFill>
                <a:schemeClr val="bg1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6" name="Zástupný symbol pro obsah 5"/>
          <p:cNvPicPr>
            <a:picLocks noGrp="1" noChangeAspect="1"/>
          </p:cNvPicPr>
          <p:nvPr>
            <p:ph idx="1"/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880" y="8238"/>
            <a:ext cx="1491049" cy="401173"/>
          </a:xfrm>
        </p:spPr>
      </p:pic>
      <p:sp>
        <p:nvSpPr>
          <p:cNvPr id="7" name="TextovéPole 6"/>
          <p:cNvSpPr txBox="1"/>
          <p:nvPr/>
        </p:nvSpPr>
        <p:spPr>
          <a:xfrm>
            <a:off x="5974492" y="147394"/>
            <a:ext cx="5379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s-CZ" sz="1400" cap="all" dirty="0" smtClean="0">
                <a:solidFill>
                  <a:schemeClr val="bg1">
                    <a:lumMod val="50000"/>
                  </a:schemeClr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Moderní web</a:t>
            </a:r>
            <a:endParaRPr lang="cs-CZ" sz="1400" cap="all" dirty="0">
              <a:solidFill>
                <a:schemeClr val="bg1">
                  <a:lumMod val="50000"/>
                </a:schemeClr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5" name="Zaoblený obdélník 14"/>
          <p:cNvSpPr/>
          <p:nvPr/>
        </p:nvSpPr>
        <p:spPr>
          <a:xfrm>
            <a:off x="1" y="3836698"/>
            <a:ext cx="7173218" cy="912857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	Fotky a jiné grafické prvky umístíme do speciální složky ve struktuře našeho webu – např. </a:t>
            </a:r>
            <a:r>
              <a:rPr lang="cs-CZ" dirty="0" err="1" smtClean="0">
                <a:solidFill>
                  <a:srgbClr val="C6379C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images</a:t>
            </a:r>
            <a:endParaRPr lang="cs-CZ" dirty="0">
              <a:solidFill>
                <a:srgbClr val="C6379C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2" name="Ovál 11"/>
          <p:cNvSpPr/>
          <p:nvPr/>
        </p:nvSpPr>
        <p:spPr>
          <a:xfrm>
            <a:off x="0" y="3819820"/>
            <a:ext cx="959967" cy="9238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4000" dirty="0" smtClean="0"/>
              <a:t>6</a:t>
            </a:r>
            <a:endParaRPr lang="cs-CZ" sz="4000" dirty="0"/>
          </a:p>
        </p:txBody>
      </p:sp>
      <p:sp>
        <p:nvSpPr>
          <p:cNvPr id="19" name="Šipka dolů 18"/>
          <p:cNvSpPr/>
          <p:nvPr/>
        </p:nvSpPr>
        <p:spPr>
          <a:xfrm>
            <a:off x="9488316" y="3659553"/>
            <a:ext cx="367645" cy="43747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3" name="Zaoblený obdélník 22"/>
          <p:cNvSpPr/>
          <p:nvPr/>
        </p:nvSpPr>
        <p:spPr>
          <a:xfrm>
            <a:off x="6441893" y="5956152"/>
            <a:ext cx="5762504" cy="912857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	Ve značkách &lt;</a:t>
            </a:r>
            <a:r>
              <a:rPr lang="cs-CZ" dirty="0" err="1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img</a:t>
            </a: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&gt; v atributu </a:t>
            </a:r>
            <a:r>
              <a:rPr lang="cs-CZ" dirty="0" err="1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src</a:t>
            </a: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 </a:t>
            </a:r>
            <a:r>
              <a:rPr lang="cs-CZ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nastavíme 	správné </a:t>
            </a: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cesty ke </a:t>
            </a:r>
            <a:r>
              <a:rPr lang="cs-CZ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grafickým souborům</a:t>
            </a:r>
            <a:endParaRPr lang="cs-CZ" dirty="0">
              <a:solidFill>
                <a:srgbClr val="003052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24" name="Ovál 23"/>
          <p:cNvSpPr/>
          <p:nvPr/>
        </p:nvSpPr>
        <p:spPr>
          <a:xfrm>
            <a:off x="6429496" y="5957657"/>
            <a:ext cx="959967" cy="9238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4000" dirty="0" smtClean="0"/>
              <a:t>7</a:t>
            </a:r>
            <a:endParaRPr lang="cs-CZ" sz="4000" dirty="0"/>
          </a:p>
        </p:txBody>
      </p:sp>
      <p:sp>
        <p:nvSpPr>
          <p:cNvPr id="34" name="Obdélník 33"/>
          <p:cNvSpPr/>
          <p:nvPr/>
        </p:nvSpPr>
        <p:spPr>
          <a:xfrm>
            <a:off x="479176" y="3151258"/>
            <a:ext cx="6732887" cy="624946"/>
          </a:xfrm>
          <a:prstGeom prst="rect">
            <a:avLst/>
          </a:prstGeom>
          <a:noFill/>
          <a:ln w="38100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99583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3810260"/>
              </p:ext>
            </p:extLst>
          </p:nvPr>
        </p:nvGraphicFramePr>
        <p:xfrm>
          <a:off x="7167099" y="2806032"/>
          <a:ext cx="5019687" cy="2997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4" name="Image" r:id="rId3" imgW="14844240" imgH="8863200" progId="Photoshop.Image.13">
                  <p:embed/>
                </p:oleObj>
              </mc:Choice>
              <mc:Fallback>
                <p:oleObj name="Image" r:id="rId3" imgW="14844240" imgH="88632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67099" y="2806032"/>
                        <a:ext cx="5019687" cy="2997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k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2093341"/>
              </p:ext>
            </p:extLst>
          </p:nvPr>
        </p:nvGraphicFramePr>
        <p:xfrm>
          <a:off x="5214" y="1499441"/>
          <a:ext cx="7210228" cy="4313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5" name="Image" r:id="rId5" imgW="18336240" imgH="10971360" progId="Photoshop.Image.13">
                  <p:embed/>
                </p:oleObj>
              </mc:Choice>
              <mc:Fallback>
                <p:oleObj name="Image" r:id="rId5" imgW="18336240" imgH="109713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214" y="1499441"/>
                        <a:ext cx="7210228" cy="4313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Obdélník 3"/>
          <p:cNvSpPr/>
          <p:nvPr/>
        </p:nvSpPr>
        <p:spPr>
          <a:xfrm>
            <a:off x="0" y="475536"/>
            <a:ext cx="12192000" cy="1015513"/>
          </a:xfrm>
          <a:prstGeom prst="rect">
            <a:avLst/>
          </a:prstGeom>
          <a:solidFill>
            <a:srgbClr val="C637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cap="all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Aby navigace nebloudila</a:t>
            </a:r>
            <a:endParaRPr lang="cs-CZ" cap="all" dirty="0">
              <a:solidFill>
                <a:schemeClr val="bg1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6" name="Zástupný symbol pro obsah 5"/>
          <p:cNvPicPr>
            <a:picLocks noGrp="1" noChangeAspect="1"/>
          </p:cNvPicPr>
          <p:nvPr>
            <p:ph idx="1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880" y="8238"/>
            <a:ext cx="1491049" cy="401173"/>
          </a:xfrm>
        </p:spPr>
      </p:pic>
      <p:sp>
        <p:nvSpPr>
          <p:cNvPr id="7" name="TextovéPole 6"/>
          <p:cNvSpPr txBox="1"/>
          <p:nvPr/>
        </p:nvSpPr>
        <p:spPr>
          <a:xfrm>
            <a:off x="5974492" y="147394"/>
            <a:ext cx="5379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s-CZ" sz="1400" cap="all" dirty="0" smtClean="0">
                <a:solidFill>
                  <a:schemeClr val="bg1">
                    <a:lumMod val="50000"/>
                  </a:schemeClr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Moderní web</a:t>
            </a:r>
            <a:endParaRPr lang="cs-CZ" sz="1400" cap="all" dirty="0">
              <a:solidFill>
                <a:schemeClr val="bg1">
                  <a:lumMod val="50000"/>
                </a:schemeClr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5" name="Zaoblený obdélník 14"/>
          <p:cNvSpPr/>
          <p:nvPr/>
        </p:nvSpPr>
        <p:spPr>
          <a:xfrm>
            <a:off x="1" y="5810352"/>
            <a:ext cx="7173218" cy="1047648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	Navigaci tvoří tzv. odkazy – v kódu HTML tvořené značkou </a:t>
            </a:r>
            <a:r>
              <a:rPr lang="cs-CZ" dirty="0" smtClean="0">
                <a:solidFill>
                  <a:srgbClr val="C6379C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&lt;a&gt;</a:t>
            </a: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 </a:t>
            </a:r>
          </a:p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	Do atributu </a:t>
            </a:r>
            <a:r>
              <a:rPr lang="cs-CZ" dirty="0" err="1" smtClean="0">
                <a:solidFill>
                  <a:srgbClr val="C6379C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src</a:t>
            </a: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 zapisujeme URL adresu odkazované stránky.</a:t>
            </a:r>
          </a:p>
          <a:p>
            <a:pPr algn="ctr"/>
            <a:r>
              <a:rPr lang="cs-CZ" dirty="0" smtClean="0">
                <a:solidFill>
                  <a:srgbClr val="C6379C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	</a:t>
            </a: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Jsou-li stránky ve stejném adresáři, stačí napsat jejich název.</a:t>
            </a:r>
          </a:p>
        </p:txBody>
      </p:sp>
      <p:sp>
        <p:nvSpPr>
          <p:cNvPr id="12" name="Ovál 11"/>
          <p:cNvSpPr/>
          <p:nvPr/>
        </p:nvSpPr>
        <p:spPr>
          <a:xfrm>
            <a:off x="0" y="5884004"/>
            <a:ext cx="959967" cy="915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4000" dirty="0"/>
              <a:t>8</a:t>
            </a:r>
          </a:p>
        </p:txBody>
      </p:sp>
      <p:sp>
        <p:nvSpPr>
          <p:cNvPr id="23" name="Zaoblený obdélník 22"/>
          <p:cNvSpPr/>
          <p:nvPr/>
        </p:nvSpPr>
        <p:spPr>
          <a:xfrm>
            <a:off x="7167099" y="5820012"/>
            <a:ext cx="5037298" cy="1048997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	Úplnou URL adresu píšeme, když 	odkazujeme na zdroj někde na internetu</a:t>
            </a:r>
          </a:p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	např. </a:t>
            </a:r>
            <a:r>
              <a:rPr lang="cs-CZ" dirty="0" smtClean="0">
                <a:solidFill>
                  <a:srgbClr val="C6379C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http://ibobr.cz</a:t>
            </a:r>
            <a:endParaRPr lang="cs-CZ" dirty="0">
              <a:solidFill>
                <a:srgbClr val="C6379C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24" name="Ovál 23"/>
          <p:cNvSpPr/>
          <p:nvPr/>
        </p:nvSpPr>
        <p:spPr>
          <a:xfrm>
            <a:off x="7215442" y="5872262"/>
            <a:ext cx="959967" cy="9238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4000" dirty="0" smtClean="0"/>
              <a:t>9</a:t>
            </a:r>
            <a:endParaRPr lang="cs-CZ" sz="4000" dirty="0"/>
          </a:p>
        </p:txBody>
      </p:sp>
      <p:sp>
        <p:nvSpPr>
          <p:cNvPr id="34" name="Obdélník 33"/>
          <p:cNvSpPr/>
          <p:nvPr/>
        </p:nvSpPr>
        <p:spPr>
          <a:xfrm>
            <a:off x="1276539" y="3883936"/>
            <a:ext cx="2172831" cy="213089"/>
          </a:xfrm>
          <a:prstGeom prst="rect">
            <a:avLst/>
          </a:prstGeom>
          <a:noFill/>
          <a:ln w="38100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Zaoblený obdélník 16"/>
          <p:cNvSpPr/>
          <p:nvPr/>
        </p:nvSpPr>
        <p:spPr>
          <a:xfrm>
            <a:off x="47437" y="2525916"/>
            <a:ext cx="7173218" cy="690229"/>
          </a:xfrm>
          <a:prstGeom prst="roundRect">
            <a:avLst/>
          </a:prstGeom>
          <a:solidFill>
            <a:srgbClr val="F1A0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Navigace slouží k rychlému přechodu z jedné stránky na jinou. </a:t>
            </a:r>
          </a:p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Měla by být co nejpřehlednější a samozřejmě funkční. </a:t>
            </a:r>
            <a:endParaRPr lang="cs-CZ" dirty="0">
              <a:solidFill>
                <a:srgbClr val="C6379C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20" name="Obdélník 19"/>
          <p:cNvSpPr/>
          <p:nvPr/>
        </p:nvSpPr>
        <p:spPr>
          <a:xfrm>
            <a:off x="7215442" y="1498157"/>
            <a:ext cx="4976558" cy="1031660"/>
          </a:xfrm>
          <a:prstGeom prst="rect">
            <a:avLst/>
          </a:prstGeom>
          <a:solidFill>
            <a:srgbClr val="45C9E1"/>
          </a:solidFill>
          <a:ln>
            <a:solidFill>
              <a:srgbClr val="C637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&lt;a </a:t>
            </a:r>
            <a:r>
              <a:rPr lang="cs-CZ" dirty="0" err="1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href</a:t>
            </a: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=“</a:t>
            </a:r>
            <a:r>
              <a:rPr lang="en-US" dirty="0" err="1" smtClean="0">
                <a:solidFill>
                  <a:srgbClr val="C6379C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URL_adresa</a:t>
            </a: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“</a:t>
            </a:r>
            <a:r>
              <a:rPr lang="en-US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&gt;</a:t>
            </a:r>
            <a:r>
              <a:rPr lang="en-US" dirty="0" smtClean="0">
                <a:solidFill>
                  <a:srgbClr val="C6379C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text </a:t>
            </a:r>
            <a:r>
              <a:rPr lang="en-US" dirty="0" err="1" smtClean="0">
                <a:solidFill>
                  <a:srgbClr val="C6379C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odkazu</a:t>
            </a:r>
            <a:r>
              <a:rPr lang="en-US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&lt;/a&gt;</a:t>
            </a:r>
          </a:p>
          <a:p>
            <a:pPr algn="ctr"/>
            <a:r>
              <a:rPr lang="cs-CZ" dirty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&lt;a </a:t>
            </a:r>
            <a:r>
              <a:rPr lang="cs-CZ" dirty="0" err="1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href</a:t>
            </a:r>
            <a:r>
              <a:rPr lang="cs-CZ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=“</a:t>
            </a:r>
            <a:r>
              <a:rPr lang="cs-CZ" dirty="0" smtClean="0">
                <a:solidFill>
                  <a:srgbClr val="C6379C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skola.html</a:t>
            </a:r>
            <a:r>
              <a:rPr lang="cs-CZ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“</a:t>
            </a:r>
            <a:r>
              <a:rPr lang="en-US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&gt;</a:t>
            </a:r>
            <a:r>
              <a:rPr lang="cs-CZ" dirty="0" smtClean="0">
                <a:solidFill>
                  <a:srgbClr val="C6379C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O škole</a:t>
            </a:r>
            <a:r>
              <a:rPr lang="en-US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&lt;/</a:t>
            </a:r>
            <a:r>
              <a:rPr lang="en-US" dirty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a</a:t>
            </a:r>
            <a:r>
              <a:rPr lang="en-US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&gt;</a:t>
            </a:r>
            <a:endParaRPr lang="en-US" dirty="0">
              <a:solidFill>
                <a:schemeClr val="bg1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21" name="Obdélník 20"/>
          <p:cNvSpPr/>
          <p:nvPr/>
        </p:nvSpPr>
        <p:spPr>
          <a:xfrm>
            <a:off x="8609847" y="3216145"/>
            <a:ext cx="869133" cy="213089"/>
          </a:xfrm>
          <a:prstGeom prst="rect">
            <a:avLst/>
          </a:prstGeom>
          <a:noFill/>
          <a:ln w="38100">
            <a:solidFill>
              <a:srgbClr val="C6379C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90727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2690699"/>
              </p:ext>
            </p:extLst>
          </p:nvPr>
        </p:nvGraphicFramePr>
        <p:xfrm>
          <a:off x="5974493" y="2529485"/>
          <a:ext cx="6229904" cy="26513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17" name="Image" r:id="rId3" imgW="14590440" imgH="6209280" progId="Photoshop.Image.13">
                  <p:embed/>
                </p:oleObj>
              </mc:Choice>
              <mc:Fallback>
                <p:oleObj name="Image" r:id="rId3" imgW="14590440" imgH="62092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74493" y="2529485"/>
                        <a:ext cx="6229904" cy="26513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k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2103745"/>
              </p:ext>
            </p:extLst>
          </p:nvPr>
        </p:nvGraphicFramePr>
        <p:xfrm>
          <a:off x="0" y="2230001"/>
          <a:ext cx="5857593" cy="29508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18" name="Image" r:id="rId5" imgW="15174360" imgH="7644240" progId="Photoshop.Image.13">
                  <p:embed/>
                </p:oleObj>
              </mc:Choice>
              <mc:Fallback>
                <p:oleObj name="Image" r:id="rId5" imgW="15174360" imgH="76442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0" y="2230001"/>
                        <a:ext cx="5857593" cy="29508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Obdélník 3"/>
          <p:cNvSpPr/>
          <p:nvPr/>
        </p:nvSpPr>
        <p:spPr>
          <a:xfrm>
            <a:off x="0" y="475536"/>
            <a:ext cx="12192000" cy="1015513"/>
          </a:xfrm>
          <a:prstGeom prst="rect">
            <a:avLst/>
          </a:prstGeom>
          <a:solidFill>
            <a:srgbClr val="C637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cap="all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Všechno nám hraje</a:t>
            </a:r>
            <a:endParaRPr lang="cs-CZ" cap="all" dirty="0">
              <a:solidFill>
                <a:schemeClr val="bg1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6" name="Zástupný symbol pro obsah 5"/>
          <p:cNvPicPr>
            <a:picLocks noGrp="1" noChangeAspect="1"/>
          </p:cNvPicPr>
          <p:nvPr>
            <p:ph idx="1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880" y="8238"/>
            <a:ext cx="1491049" cy="401173"/>
          </a:xfrm>
        </p:spPr>
      </p:pic>
      <p:sp>
        <p:nvSpPr>
          <p:cNvPr id="7" name="TextovéPole 6"/>
          <p:cNvSpPr txBox="1"/>
          <p:nvPr/>
        </p:nvSpPr>
        <p:spPr>
          <a:xfrm>
            <a:off x="5974492" y="147394"/>
            <a:ext cx="5379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s-CZ" sz="1400" cap="all" dirty="0" smtClean="0">
                <a:solidFill>
                  <a:schemeClr val="bg1">
                    <a:lumMod val="50000"/>
                  </a:schemeClr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Moderní web</a:t>
            </a:r>
            <a:endParaRPr lang="cs-CZ" sz="1400" cap="all" dirty="0">
              <a:solidFill>
                <a:schemeClr val="bg1">
                  <a:lumMod val="50000"/>
                </a:schemeClr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7" name="Obdélník 16"/>
          <p:cNvSpPr/>
          <p:nvPr/>
        </p:nvSpPr>
        <p:spPr>
          <a:xfrm>
            <a:off x="5974492" y="1489312"/>
            <a:ext cx="6229904" cy="1040172"/>
          </a:xfrm>
          <a:prstGeom prst="rect">
            <a:avLst/>
          </a:prstGeom>
          <a:solidFill>
            <a:srgbClr val="F1A0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Webová stránka může obsahovat také multimediální dokumenty, např. kratší videoklipy nebo zvukové soubory. </a:t>
            </a:r>
            <a:endParaRPr lang="cs-CZ" dirty="0">
              <a:solidFill>
                <a:srgbClr val="C6379C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8" name="Obdélník 17"/>
          <p:cNvSpPr/>
          <p:nvPr/>
        </p:nvSpPr>
        <p:spPr>
          <a:xfrm>
            <a:off x="0" y="1499183"/>
            <a:ext cx="5974491" cy="1035787"/>
          </a:xfrm>
          <a:prstGeom prst="rect">
            <a:avLst/>
          </a:prstGeom>
          <a:solidFill>
            <a:srgbClr val="45C9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err="1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Carousel</a:t>
            </a: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 je animovaný banner, který se běžně objevuje </a:t>
            </a:r>
          </a:p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na úvodní stránce webové prezentace. </a:t>
            </a:r>
            <a:endParaRPr lang="cs-CZ" dirty="0">
              <a:solidFill>
                <a:srgbClr val="C6379C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graphicFrame>
        <p:nvGraphicFramePr>
          <p:cNvPr id="10" name="Objek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1286317"/>
              </p:ext>
            </p:extLst>
          </p:nvPr>
        </p:nvGraphicFramePr>
        <p:xfrm>
          <a:off x="0" y="5155636"/>
          <a:ext cx="5857593" cy="1702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19" name="Image" r:id="rId8" imgW="17650440" imgH="5130000" progId="Photoshop.Image.13">
                  <p:embed/>
                </p:oleObj>
              </mc:Choice>
              <mc:Fallback>
                <p:oleObj name="Image" r:id="rId8" imgW="17650440" imgH="51300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0" y="5155636"/>
                        <a:ext cx="5857593" cy="1702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k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0502893"/>
              </p:ext>
            </p:extLst>
          </p:nvPr>
        </p:nvGraphicFramePr>
        <p:xfrm>
          <a:off x="5857593" y="5150150"/>
          <a:ext cx="4066161" cy="98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20" name="Image" r:id="rId10" imgW="9929880" imgH="2412360" progId="Photoshop.Image.13">
                  <p:embed/>
                </p:oleObj>
              </mc:Choice>
              <mc:Fallback>
                <p:oleObj name="Image" r:id="rId10" imgW="9929880" imgH="24123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857593" y="5150150"/>
                        <a:ext cx="4066161" cy="98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k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6091714"/>
              </p:ext>
            </p:extLst>
          </p:nvPr>
        </p:nvGraphicFramePr>
        <p:xfrm>
          <a:off x="5857593" y="6275465"/>
          <a:ext cx="6334407" cy="4843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21" name="Image" r:id="rId12" imgW="8139600" imgH="622080" progId="Photoshop.Image.13">
                  <p:embed/>
                </p:oleObj>
              </mc:Choice>
              <mc:Fallback>
                <p:oleObj name="Image" r:id="rId12" imgW="8139600" imgH="6220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857593" y="6275465"/>
                        <a:ext cx="6334407" cy="4843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Zaoblený obdélník 21"/>
          <p:cNvSpPr/>
          <p:nvPr/>
        </p:nvSpPr>
        <p:spPr>
          <a:xfrm>
            <a:off x="9991683" y="2799788"/>
            <a:ext cx="2200317" cy="1971384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Měli bychom volit běžně dostupné formáty videa nebo zvuku, aby je prohlížeče byly schopny přehrát.</a:t>
            </a:r>
          </a:p>
        </p:txBody>
      </p:sp>
      <p:sp>
        <p:nvSpPr>
          <p:cNvPr id="25" name="Zaoblený obdélník 24"/>
          <p:cNvSpPr/>
          <p:nvPr/>
        </p:nvSpPr>
        <p:spPr>
          <a:xfrm>
            <a:off x="9991682" y="4906978"/>
            <a:ext cx="2200317" cy="1259568"/>
          </a:xfrm>
          <a:prstGeom prst="roundRect">
            <a:avLst/>
          </a:prstGeom>
          <a:solidFill>
            <a:srgbClr val="C637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Klipy ve vysoké kvalitě vyžadují vysoké přenosové rychlosti sítě</a:t>
            </a:r>
          </a:p>
        </p:txBody>
      </p:sp>
    </p:spTree>
    <p:extLst>
      <p:ext uri="{BB962C8B-B14F-4D97-AF65-F5344CB8AC3E}">
        <p14:creationId xmlns:p14="http://schemas.microsoft.com/office/powerpoint/2010/main" val="1193711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Obrázek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"/>
            <a:ext cx="9364377" cy="6858000"/>
          </a:xfrm>
          <a:prstGeom prst="rect">
            <a:avLst/>
          </a:prstGeom>
        </p:spPr>
      </p:pic>
      <p:sp>
        <p:nvSpPr>
          <p:cNvPr id="10" name="Obdélník 9"/>
          <p:cNvSpPr/>
          <p:nvPr/>
        </p:nvSpPr>
        <p:spPr>
          <a:xfrm>
            <a:off x="8460259" y="2"/>
            <a:ext cx="3724441" cy="6857997"/>
          </a:xfrm>
          <a:prstGeom prst="rect">
            <a:avLst/>
          </a:prstGeom>
          <a:solidFill>
            <a:srgbClr val="C6379C"/>
          </a:solidFill>
          <a:ln>
            <a:solidFill>
              <a:srgbClr val="C637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bdélník 12"/>
          <p:cNvSpPr/>
          <p:nvPr/>
        </p:nvSpPr>
        <p:spPr>
          <a:xfrm>
            <a:off x="8460258" y="98853"/>
            <a:ext cx="3724441" cy="510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000" dirty="0"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Pavoučí síť přes celý svět</a:t>
            </a:r>
          </a:p>
        </p:txBody>
      </p:sp>
      <p:sp>
        <p:nvSpPr>
          <p:cNvPr id="5" name="Obdélník 4"/>
          <p:cNvSpPr/>
          <p:nvPr/>
        </p:nvSpPr>
        <p:spPr>
          <a:xfrm>
            <a:off x="8460257" y="609600"/>
            <a:ext cx="3724441" cy="510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000" dirty="0" smtClean="0"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Co prohlížeče (ne)skrývají</a:t>
            </a:r>
            <a:endParaRPr lang="cs-CZ" sz="2000" dirty="0"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6" name="Obdélník 5"/>
          <p:cNvSpPr/>
          <p:nvPr/>
        </p:nvSpPr>
        <p:spPr>
          <a:xfrm>
            <a:off x="8460255" y="1120347"/>
            <a:ext cx="3724441" cy="510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000" dirty="0" smtClean="0"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Tajemný kód HTML</a:t>
            </a:r>
            <a:endParaRPr lang="cs-CZ" sz="2000" dirty="0"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8460251" y="1631094"/>
            <a:ext cx="3724441" cy="510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000" dirty="0" smtClean="0"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Všechno má svůj styl</a:t>
            </a:r>
            <a:endParaRPr lang="cs-CZ" sz="2000" dirty="0"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8" name="Obdélník 7"/>
          <p:cNvSpPr/>
          <p:nvPr/>
        </p:nvSpPr>
        <p:spPr>
          <a:xfrm>
            <a:off x="8460243" y="2141841"/>
            <a:ext cx="3724441" cy="510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000" dirty="0" smtClean="0"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Interaktivní je IN</a:t>
            </a:r>
            <a:endParaRPr lang="cs-CZ" sz="2000" dirty="0"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8459321" y="2654641"/>
            <a:ext cx="3724441" cy="510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000" dirty="0" smtClean="0"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Na obrazovce i na mobilu</a:t>
            </a:r>
            <a:endParaRPr lang="cs-CZ" sz="2000" dirty="0"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1" name="Obdélník 10"/>
          <p:cNvSpPr/>
          <p:nvPr/>
        </p:nvSpPr>
        <p:spPr>
          <a:xfrm>
            <a:off x="8458383" y="3163335"/>
            <a:ext cx="3724441" cy="510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000" dirty="0" smtClean="0"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Začni podle šablony</a:t>
            </a:r>
            <a:endParaRPr lang="cs-CZ" sz="2000" dirty="0"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4" name="Obdélník 13"/>
          <p:cNvSpPr/>
          <p:nvPr/>
        </p:nvSpPr>
        <p:spPr>
          <a:xfrm>
            <a:off x="8456507" y="3672029"/>
            <a:ext cx="3724441" cy="510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000" dirty="0" smtClean="0"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Informace jsou základ</a:t>
            </a:r>
            <a:endParaRPr lang="cs-CZ" sz="2000" dirty="0"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5" name="Obdélník 14"/>
          <p:cNvSpPr/>
          <p:nvPr/>
        </p:nvSpPr>
        <p:spPr>
          <a:xfrm>
            <a:off x="8459321" y="4178670"/>
            <a:ext cx="3724441" cy="510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000" dirty="0" smtClean="0"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Změňte obrázky k obrazu svému</a:t>
            </a:r>
            <a:endParaRPr lang="cs-CZ" sz="2000" dirty="0"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6" name="Obdélník 15"/>
          <p:cNvSpPr/>
          <p:nvPr/>
        </p:nvSpPr>
        <p:spPr>
          <a:xfrm>
            <a:off x="8456506" y="4683258"/>
            <a:ext cx="3724441" cy="510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000" dirty="0" smtClean="0"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Aby navigace nebloudila</a:t>
            </a:r>
            <a:endParaRPr lang="cs-CZ" sz="2000" dirty="0"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7" name="Obdélník 16"/>
          <p:cNvSpPr/>
          <p:nvPr/>
        </p:nvSpPr>
        <p:spPr>
          <a:xfrm>
            <a:off x="8456505" y="5202217"/>
            <a:ext cx="3724441" cy="510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000" dirty="0" smtClean="0"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Všechno nám hraje</a:t>
            </a:r>
            <a:endParaRPr lang="cs-CZ" sz="2000" dirty="0"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8" name="Obdélník 17"/>
          <p:cNvSpPr/>
          <p:nvPr/>
        </p:nvSpPr>
        <p:spPr>
          <a:xfrm>
            <a:off x="8459321" y="5692434"/>
            <a:ext cx="3724441" cy="510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000" dirty="0" smtClean="0"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Stylová magie</a:t>
            </a:r>
            <a:endParaRPr lang="cs-CZ" sz="2000" dirty="0"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9" name="Obdélník 18"/>
          <p:cNvSpPr/>
          <p:nvPr/>
        </p:nvSpPr>
        <p:spPr>
          <a:xfrm>
            <a:off x="8463073" y="6197022"/>
            <a:ext cx="3724441" cy="510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000" dirty="0" smtClean="0"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Zůstaňte v kontaktu</a:t>
            </a:r>
            <a:endParaRPr lang="cs-CZ" sz="2000" dirty="0"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645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" name="Objekt 4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1568411"/>
              </p:ext>
            </p:extLst>
          </p:nvPr>
        </p:nvGraphicFramePr>
        <p:xfrm>
          <a:off x="6030382" y="1491049"/>
          <a:ext cx="6142195" cy="53669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0" name="Image" r:id="rId3" imgW="12063240" imgH="10539360" progId="Photoshop.Image.13">
                  <p:embed/>
                </p:oleObj>
              </mc:Choice>
              <mc:Fallback>
                <p:oleObj name="Image" r:id="rId3" imgW="12063240" imgH="105393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30382" y="1491049"/>
                        <a:ext cx="6142195" cy="53669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k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9261414"/>
              </p:ext>
            </p:extLst>
          </p:nvPr>
        </p:nvGraphicFramePr>
        <p:xfrm>
          <a:off x="1" y="1491049"/>
          <a:ext cx="5974490" cy="29386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1" name="Image" r:id="rId5" imgW="14844240" imgH="7301520" progId="Photoshop.Image.13">
                  <p:embed/>
                </p:oleObj>
              </mc:Choice>
              <mc:Fallback>
                <p:oleObj name="Image" r:id="rId5" imgW="14844240" imgH="73015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" y="1491049"/>
                        <a:ext cx="5974490" cy="29386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Obdélník 3"/>
          <p:cNvSpPr/>
          <p:nvPr/>
        </p:nvSpPr>
        <p:spPr>
          <a:xfrm>
            <a:off x="0" y="475536"/>
            <a:ext cx="12192000" cy="1015513"/>
          </a:xfrm>
          <a:prstGeom prst="rect">
            <a:avLst/>
          </a:prstGeom>
          <a:solidFill>
            <a:srgbClr val="C637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cap="all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Stylová magie</a:t>
            </a:r>
            <a:endParaRPr lang="cs-CZ" cap="all" dirty="0">
              <a:solidFill>
                <a:schemeClr val="bg1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6" name="Zástupný symbol pro obsah 5"/>
          <p:cNvPicPr>
            <a:picLocks noGrp="1" noChangeAspect="1"/>
          </p:cNvPicPr>
          <p:nvPr>
            <p:ph idx="1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880" y="8238"/>
            <a:ext cx="1491049" cy="401173"/>
          </a:xfrm>
        </p:spPr>
      </p:pic>
      <p:sp>
        <p:nvSpPr>
          <p:cNvPr id="7" name="TextovéPole 6"/>
          <p:cNvSpPr txBox="1"/>
          <p:nvPr/>
        </p:nvSpPr>
        <p:spPr>
          <a:xfrm>
            <a:off x="5974492" y="147394"/>
            <a:ext cx="5379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s-CZ" sz="1400" cap="all" dirty="0" smtClean="0">
                <a:solidFill>
                  <a:schemeClr val="bg1">
                    <a:lumMod val="50000"/>
                  </a:schemeClr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Moderní web</a:t>
            </a:r>
            <a:endParaRPr lang="cs-CZ" sz="1400" cap="all" dirty="0">
              <a:solidFill>
                <a:schemeClr val="bg1">
                  <a:lumMod val="50000"/>
                </a:schemeClr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8" name="Obdélník 17"/>
          <p:cNvSpPr/>
          <p:nvPr/>
        </p:nvSpPr>
        <p:spPr>
          <a:xfrm>
            <a:off x="0" y="4429742"/>
            <a:ext cx="3077539" cy="739787"/>
          </a:xfrm>
          <a:prstGeom prst="rect">
            <a:avLst/>
          </a:prstGeom>
          <a:solidFill>
            <a:srgbClr val="45C9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Pomocí CSS můžeme zcela změnit podobu stránky  </a:t>
            </a:r>
            <a:endParaRPr lang="cs-CZ" dirty="0">
              <a:solidFill>
                <a:srgbClr val="C6379C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22" name="Zaoblený obdélník 21"/>
          <p:cNvSpPr/>
          <p:nvPr/>
        </p:nvSpPr>
        <p:spPr>
          <a:xfrm>
            <a:off x="5974491" y="3618171"/>
            <a:ext cx="2021004" cy="785856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Velký výběr volně přístupných písem</a:t>
            </a:r>
          </a:p>
        </p:txBody>
      </p:sp>
      <p:graphicFrame>
        <p:nvGraphicFramePr>
          <p:cNvPr id="8" name="Objek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7456359"/>
              </p:ext>
            </p:extLst>
          </p:nvPr>
        </p:nvGraphicFramePr>
        <p:xfrm>
          <a:off x="3077539" y="4429742"/>
          <a:ext cx="2903150" cy="24282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2" name="Image" r:id="rId8" imgW="7453800" imgH="6234840" progId="Photoshop.Image.13">
                  <p:embed/>
                </p:oleObj>
              </mc:Choice>
              <mc:Fallback>
                <p:oleObj name="Image" r:id="rId8" imgW="7453800" imgH="62348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077539" y="4429742"/>
                        <a:ext cx="2903150" cy="24282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Obdélník 18"/>
          <p:cNvSpPr/>
          <p:nvPr/>
        </p:nvSpPr>
        <p:spPr>
          <a:xfrm>
            <a:off x="-1" y="5169529"/>
            <a:ext cx="3077539" cy="1688471"/>
          </a:xfrm>
          <a:prstGeom prst="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>
                <a:solidFill>
                  <a:srgbClr val="C6379C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o</a:t>
            </a:r>
            <a:r>
              <a:rPr lang="cs-CZ" dirty="0" smtClean="0">
                <a:solidFill>
                  <a:srgbClr val="C6379C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kraje a odsazení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 smtClean="0">
                <a:solidFill>
                  <a:srgbClr val="C6379C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barva písma či pozadí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 smtClean="0">
                <a:solidFill>
                  <a:srgbClr val="C6379C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zarovnání textu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 smtClean="0">
                <a:solidFill>
                  <a:srgbClr val="C6379C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velikost a řez písma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 smtClean="0">
                <a:solidFill>
                  <a:srgbClr val="C6379C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způsob ohraničení</a:t>
            </a:r>
            <a:endParaRPr lang="cs-CZ" dirty="0">
              <a:solidFill>
                <a:srgbClr val="C6379C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cxnSp>
        <p:nvCxnSpPr>
          <p:cNvPr id="14" name="Přímá spojnice se šipkou 13"/>
          <p:cNvCxnSpPr/>
          <p:nvPr/>
        </p:nvCxnSpPr>
        <p:spPr>
          <a:xfrm>
            <a:off x="2088831" y="5445255"/>
            <a:ext cx="1233791" cy="31686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Přímá spojnice se šipkou 20"/>
          <p:cNvCxnSpPr/>
          <p:nvPr/>
        </p:nvCxnSpPr>
        <p:spPr>
          <a:xfrm>
            <a:off x="2421929" y="5748950"/>
            <a:ext cx="900693" cy="226337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Přímá spojnice se šipkou 25"/>
          <p:cNvCxnSpPr/>
          <p:nvPr/>
        </p:nvCxnSpPr>
        <p:spPr>
          <a:xfrm flipV="1">
            <a:off x="2421928" y="4629381"/>
            <a:ext cx="900694" cy="110146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Přímá spojnice se šipkou 31"/>
          <p:cNvCxnSpPr/>
          <p:nvPr/>
        </p:nvCxnSpPr>
        <p:spPr>
          <a:xfrm>
            <a:off x="1963497" y="6006568"/>
            <a:ext cx="1334406" cy="86986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Přímá spojnice se šipkou 34"/>
          <p:cNvCxnSpPr/>
          <p:nvPr/>
        </p:nvCxnSpPr>
        <p:spPr>
          <a:xfrm>
            <a:off x="2245259" y="6302272"/>
            <a:ext cx="1077363" cy="3564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Přímá spojnice se šipkou 37"/>
          <p:cNvCxnSpPr/>
          <p:nvPr/>
        </p:nvCxnSpPr>
        <p:spPr>
          <a:xfrm>
            <a:off x="2088831" y="6546632"/>
            <a:ext cx="1218011" cy="7035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5" name="Picture 7" descr="Výsledek obrázku pro google fonts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2291" y="1946223"/>
            <a:ext cx="3064131" cy="654065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  <a:extLst/>
        </p:spPr>
      </p:pic>
      <p:sp>
        <p:nvSpPr>
          <p:cNvPr id="44" name="Zaoblený obdélník 43"/>
          <p:cNvSpPr/>
          <p:nvPr/>
        </p:nvSpPr>
        <p:spPr>
          <a:xfrm>
            <a:off x="6010959" y="5337718"/>
            <a:ext cx="2021004" cy="785856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Lze snadno začlenit do webové stránky</a:t>
            </a:r>
          </a:p>
        </p:txBody>
      </p:sp>
      <p:sp>
        <p:nvSpPr>
          <p:cNvPr id="3" name="Obdélník 2"/>
          <p:cNvSpPr/>
          <p:nvPr/>
        </p:nvSpPr>
        <p:spPr>
          <a:xfrm>
            <a:off x="8664146" y="2606036"/>
            <a:ext cx="26195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dirty="0">
                <a:hlinkClick r:id="rId11"/>
              </a:rPr>
              <a:t>https://fonts.google.com/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114745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693015"/>
              </p:ext>
            </p:extLst>
          </p:nvPr>
        </p:nvGraphicFramePr>
        <p:xfrm>
          <a:off x="1" y="1511415"/>
          <a:ext cx="4832762" cy="53465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8" name="Image" r:id="rId3" imgW="10628280" imgH="11758680" progId="Photoshop.Image.13">
                  <p:embed/>
                </p:oleObj>
              </mc:Choice>
              <mc:Fallback>
                <p:oleObj name="Image" r:id="rId3" imgW="10628280" imgH="117586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" y="1511415"/>
                        <a:ext cx="4832762" cy="53465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k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3972541"/>
              </p:ext>
            </p:extLst>
          </p:nvPr>
        </p:nvGraphicFramePr>
        <p:xfrm>
          <a:off x="5756886" y="1511414"/>
          <a:ext cx="6435113" cy="53465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9" name="Image" r:id="rId5" imgW="10209240" imgH="8482320" progId="Photoshop.Image.13">
                  <p:embed/>
                </p:oleObj>
              </mc:Choice>
              <mc:Fallback>
                <p:oleObj name="Image" r:id="rId5" imgW="10209240" imgH="84823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56886" y="1511414"/>
                        <a:ext cx="6435113" cy="53465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Obdélník 3"/>
          <p:cNvSpPr/>
          <p:nvPr/>
        </p:nvSpPr>
        <p:spPr>
          <a:xfrm>
            <a:off x="0" y="475536"/>
            <a:ext cx="12192000" cy="1015513"/>
          </a:xfrm>
          <a:prstGeom prst="rect">
            <a:avLst/>
          </a:prstGeom>
          <a:solidFill>
            <a:srgbClr val="C637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cap="all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Zůstaňte v kontaktu</a:t>
            </a:r>
            <a:endParaRPr lang="cs-CZ" cap="all" dirty="0">
              <a:solidFill>
                <a:schemeClr val="bg1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6" name="Zástupný symbol pro obsah 5"/>
          <p:cNvPicPr>
            <a:picLocks noGrp="1" noChangeAspect="1"/>
          </p:cNvPicPr>
          <p:nvPr>
            <p:ph idx="1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880" y="8238"/>
            <a:ext cx="1491049" cy="401173"/>
          </a:xfrm>
        </p:spPr>
      </p:pic>
      <p:sp>
        <p:nvSpPr>
          <p:cNvPr id="7" name="TextovéPole 6"/>
          <p:cNvSpPr txBox="1"/>
          <p:nvPr/>
        </p:nvSpPr>
        <p:spPr>
          <a:xfrm>
            <a:off x="5974492" y="147394"/>
            <a:ext cx="5379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s-CZ" sz="1400" cap="all" dirty="0" smtClean="0">
                <a:solidFill>
                  <a:schemeClr val="bg1">
                    <a:lumMod val="50000"/>
                  </a:schemeClr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Moderní web</a:t>
            </a:r>
            <a:endParaRPr lang="cs-CZ" sz="1400" cap="all" dirty="0">
              <a:solidFill>
                <a:schemeClr val="bg1">
                  <a:lumMod val="50000"/>
                </a:schemeClr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22" name="Zaoblený obdélník 21"/>
          <p:cNvSpPr/>
          <p:nvPr/>
        </p:nvSpPr>
        <p:spPr>
          <a:xfrm>
            <a:off x="930880" y="5035066"/>
            <a:ext cx="4114688" cy="1005145"/>
          </a:xfrm>
          <a:prstGeom prst="roundRect">
            <a:avLst/>
          </a:prstGeom>
          <a:solidFill>
            <a:srgbClr val="F1A0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600" dirty="0" smtClean="0">
                <a:solidFill>
                  <a:srgbClr val="00305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Prostřednictvím kontaktního formuláře mohou návštěvníci stránky snadno odeslat zprávu nebo dotaz</a:t>
            </a:r>
          </a:p>
        </p:txBody>
      </p:sp>
      <p:graphicFrame>
        <p:nvGraphicFramePr>
          <p:cNvPr id="9" name="Objek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4845253"/>
              </p:ext>
            </p:extLst>
          </p:nvPr>
        </p:nvGraphicFramePr>
        <p:xfrm>
          <a:off x="5160474" y="5035066"/>
          <a:ext cx="7031525" cy="9778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0" name="Image" r:id="rId8" imgW="17155440" imgH="2387160" progId="Photoshop.Image.13">
                  <p:embed/>
                </p:oleObj>
              </mc:Choice>
              <mc:Fallback>
                <p:oleObj name="Image" r:id="rId8" imgW="17155440" imgH="2387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160474" y="5035066"/>
                        <a:ext cx="7031525" cy="9778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k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6459969"/>
              </p:ext>
            </p:extLst>
          </p:nvPr>
        </p:nvGraphicFramePr>
        <p:xfrm>
          <a:off x="7306177" y="1511414"/>
          <a:ext cx="4885823" cy="1981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1" name="Image" r:id="rId10" imgW="6577560" imgH="2666520" progId="Photoshop.Image.13">
                  <p:embed/>
                </p:oleObj>
              </mc:Choice>
              <mc:Fallback>
                <p:oleObj name="Image" r:id="rId10" imgW="6577560" imgH="26665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306177" y="1511414"/>
                        <a:ext cx="4885823" cy="1981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Zaoblený obdélník 43"/>
          <p:cNvSpPr/>
          <p:nvPr/>
        </p:nvSpPr>
        <p:spPr>
          <a:xfrm>
            <a:off x="6680998" y="4184707"/>
            <a:ext cx="3577126" cy="1088936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Do webové stránky lze vložit náhled </a:t>
            </a:r>
          </a:p>
          <a:p>
            <a:pPr algn="ctr"/>
            <a:r>
              <a:rPr lang="cs-CZ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na aplikaci Google </a:t>
            </a:r>
            <a:r>
              <a:rPr lang="cs-CZ" dirty="0" err="1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Maps</a:t>
            </a:r>
            <a:r>
              <a:rPr lang="cs-CZ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 </a:t>
            </a:r>
          </a:p>
          <a:p>
            <a:pPr algn="ctr"/>
            <a:r>
              <a:rPr lang="cs-CZ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pomocí značky </a:t>
            </a:r>
            <a:r>
              <a:rPr lang="cs-CZ" dirty="0" smtClean="0">
                <a:solidFill>
                  <a:srgbClr val="C6379C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&lt;</a:t>
            </a:r>
            <a:r>
              <a:rPr lang="cs-CZ" dirty="0" err="1" smtClean="0">
                <a:solidFill>
                  <a:srgbClr val="C6379C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iframe</a:t>
            </a:r>
            <a:r>
              <a:rPr lang="cs-CZ" dirty="0" smtClean="0">
                <a:solidFill>
                  <a:srgbClr val="C6379C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&gt;</a:t>
            </a:r>
          </a:p>
        </p:txBody>
      </p:sp>
      <p:sp>
        <p:nvSpPr>
          <p:cNvPr id="25" name="Zaoblený obdélník 24"/>
          <p:cNvSpPr/>
          <p:nvPr/>
        </p:nvSpPr>
        <p:spPr>
          <a:xfrm>
            <a:off x="930880" y="6102037"/>
            <a:ext cx="4114687" cy="645813"/>
          </a:xfrm>
          <a:prstGeom prst="roundRect">
            <a:avLst/>
          </a:prstGeom>
          <a:solidFill>
            <a:srgbClr val="C637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Pozor však na riziko SPAMU!</a:t>
            </a:r>
            <a:endParaRPr lang="cs-CZ" dirty="0" smtClean="0">
              <a:solidFill>
                <a:srgbClr val="C6379C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4208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bdélník 35"/>
          <p:cNvSpPr/>
          <p:nvPr/>
        </p:nvSpPr>
        <p:spPr>
          <a:xfrm>
            <a:off x="5733535" y="1499287"/>
            <a:ext cx="6458465" cy="1693120"/>
          </a:xfrm>
          <a:prstGeom prst="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38" y="1500148"/>
            <a:ext cx="5741773" cy="5366090"/>
          </a:xfrm>
          <a:prstGeom prst="rect">
            <a:avLst/>
          </a:prstGeom>
        </p:spPr>
      </p:pic>
      <p:pic>
        <p:nvPicPr>
          <p:cNvPr id="22" name="Obrázek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8934" y="1499287"/>
            <a:ext cx="1817323" cy="127780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Obrázek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492" y="1374019"/>
            <a:ext cx="5885714" cy="2238095"/>
          </a:xfrm>
          <a:prstGeom prst="rect">
            <a:avLst/>
          </a:prstGeom>
        </p:spPr>
      </p:pic>
      <p:pic>
        <p:nvPicPr>
          <p:cNvPr id="14" name="Obrázek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535" y="3192407"/>
            <a:ext cx="6537373" cy="3674692"/>
          </a:xfrm>
          <a:prstGeom prst="rect">
            <a:avLst/>
          </a:prstGeom>
        </p:spPr>
      </p:pic>
      <p:sp>
        <p:nvSpPr>
          <p:cNvPr id="4" name="Obdélník 3"/>
          <p:cNvSpPr/>
          <p:nvPr/>
        </p:nvSpPr>
        <p:spPr>
          <a:xfrm>
            <a:off x="0" y="475536"/>
            <a:ext cx="12192000" cy="1015513"/>
          </a:xfrm>
          <a:prstGeom prst="rect">
            <a:avLst/>
          </a:prstGeom>
          <a:solidFill>
            <a:srgbClr val="C637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cap="all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Pavoučí síť přes celý svět</a:t>
            </a:r>
            <a:endParaRPr lang="cs-CZ" cap="all" dirty="0">
              <a:solidFill>
                <a:schemeClr val="bg1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6" name="Zástupný symbol pro obsah 5"/>
          <p:cNvPicPr>
            <a:picLocks noGrp="1" noChangeAspect="1"/>
          </p:cNvPicPr>
          <p:nvPr>
            <p:ph idx="1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880" y="8238"/>
            <a:ext cx="1491049" cy="401173"/>
          </a:xfrm>
        </p:spPr>
      </p:pic>
      <p:sp>
        <p:nvSpPr>
          <p:cNvPr id="7" name="TextovéPole 6"/>
          <p:cNvSpPr txBox="1"/>
          <p:nvPr/>
        </p:nvSpPr>
        <p:spPr>
          <a:xfrm>
            <a:off x="5974492" y="147394"/>
            <a:ext cx="5379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s-CZ" sz="1400" cap="all" dirty="0" smtClean="0">
                <a:solidFill>
                  <a:schemeClr val="bg1">
                    <a:lumMod val="50000"/>
                  </a:schemeClr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Moderní web</a:t>
            </a:r>
            <a:endParaRPr lang="cs-CZ" sz="1400" cap="all" dirty="0">
              <a:solidFill>
                <a:schemeClr val="bg1">
                  <a:lumMod val="50000"/>
                </a:schemeClr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6" name="Zaoblený obdélník 15"/>
          <p:cNvSpPr/>
          <p:nvPr/>
        </p:nvSpPr>
        <p:spPr>
          <a:xfrm>
            <a:off x="7930611" y="6265203"/>
            <a:ext cx="2355063" cy="451876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cap="all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TIM </a:t>
            </a:r>
            <a:r>
              <a:rPr lang="cs-CZ" cap="all" dirty="0" err="1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Berners-Lee</a:t>
            </a:r>
            <a:endParaRPr lang="cs-CZ" cap="all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9" name="Zaoblený obdélník 18"/>
          <p:cNvSpPr/>
          <p:nvPr/>
        </p:nvSpPr>
        <p:spPr>
          <a:xfrm>
            <a:off x="5974492" y="2960853"/>
            <a:ext cx="1645508" cy="451876"/>
          </a:xfrm>
          <a:prstGeom prst="roundRect">
            <a:avLst/>
          </a:prstGeom>
          <a:solidFill>
            <a:srgbClr val="45C9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WEB BROWSER</a:t>
            </a:r>
            <a:endParaRPr lang="cs-CZ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20" name="Zaoblený obdélník 19"/>
          <p:cNvSpPr/>
          <p:nvPr/>
        </p:nvSpPr>
        <p:spPr>
          <a:xfrm>
            <a:off x="10214698" y="3140973"/>
            <a:ext cx="1645508" cy="451876"/>
          </a:xfrm>
          <a:prstGeom prst="roundRect">
            <a:avLst/>
          </a:prstGeom>
          <a:solidFill>
            <a:srgbClr val="003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WEB SERVER</a:t>
            </a:r>
            <a:endParaRPr lang="cs-CZ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21" name="Obdélník 20"/>
          <p:cNvSpPr/>
          <p:nvPr/>
        </p:nvSpPr>
        <p:spPr>
          <a:xfrm>
            <a:off x="8073169" y="2155850"/>
            <a:ext cx="1645508" cy="4518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INTERNET</a:t>
            </a:r>
            <a:endParaRPr lang="cs-CZ" dirty="0">
              <a:solidFill>
                <a:schemeClr val="tx1">
                  <a:lumMod val="95000"/>
                  <a:lumOff val="5000"/>
                </a:schemeClr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23" name="Obrázek 2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901" y="4366734"/>
            <a:ext cx="2389196" cy="2421482"/>
          </a:xfrm>
          <a:prstGeom prst="rect">
            <a:avLst/>
          </a:prstGeom>
        </p:spPr>
      </p:pic>
      <p:sp>
        <p:nvSpPr>
          <p:cNvPr id="24" name="Zaoblený obdélník 23"/>
          <p:cNvSpPr/>
          <p:nvPr/>
        </p:nvSpPr>
        <p:spPr>
          <a:xfrm>
            <a:off x="7078860" y="2512589"/>
            <a:ext cx="1282241" cy="36463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bg2">
                    <a:lumMod val="50000"/>
                  </a:scheme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POŽADAVEK</a:t>
            </a:r>
            <a:endParaRPr lang="cs-CZ" dirty="0">
              <a:solidFill>
                <a:schemeClr val="bg2">
                  <a:lumMod val="50000"/>
                </a:schemeClr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cxnSp>
        <p:nvCxnSpPr>
          <p:cNvPr id="26" name="Přímá spojnice se šipkou 25"/>
          <p:cNvCxnSpPr/>
          <p:nvPr/>
        </p:nvCxnSpPr>
        <p:spPr>
          <a:xfrm flipH="1">
            <a:off x="9553028" y="2196658"/>
            <a:ext cx="98585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Přímá spojnice se šipkou 29"/>
          <p:cNvCxnSpPr/>
          <p:nvPr/>
        </p:nvCxnSpPr>
        <p:spPr>
          <a:xfrm flipH="1" flipV="1">
            <a:off x="7360128" y="2187231"/>
            <a:ext cx="906970" cy="411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2" name="Zaoblený obdélník 31"/>
          <p:cNvSpPr/>
          <p:nvPr/>
        </p:nvSpPr>
        <p:spPr>
          <a:xfrm>
            <a:off x="9344375" y="1730896"/>
            <a:ext cx="1282241" cy="364637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ODPOVĚĎ</a:t>
            </a:r>
            <a:endParaRPr lang="cs-CZ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33" name="Zaoblený obdélník 32"/>
          <p:cNvSpPr/>
          <p:nvPr/>
        </p:nvSpPr>
        <p:spPr>
          <a:xfrm>
            <a:off x="7541221" y="1730896"/>
            <a:ext cx="758276" cy="364637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HTML</a:t>
            </a:r>
            <a:endParaRPr lang="cs-CZ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34" name="Zaoblený obdélník 33"/>
          <p:cNvSpPr/>
          <p:nvPr/>
        </p:nvSpPr>
        <p:spPr>
          <a:xfrm>
            <a:off x="9692624" y="2512192"/>
            <a:ext cx="758276" cy="364637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solidFill>
                  <a:schemeClr val="bg2">
                    <a:lumMod val="50000"/>
                  </a:scheme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URL</a:t>
            </a:r>
            <a:endParaRPr lang="cs-CZ" dirty="0">
              <a:solidFill>
                <a:schemeClr val="bg2">
                  <a:lumMod val="50000"/>
                </a:schemeClr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37" name="Zaoblený obdélník 36"/>
          <p:cNvSpPr/>
          <p:nvPr/>
        </p:nvSpPr>
        <p:spPr>
          <a:xfrm>
            <a:off x="8097925" y="2950286"/>
            <a:ext cx="1645508" cy="597615"/>
          </a:xfrm>
          <a:prstGeom prst="roundRect">
            <a:avLst/>
          </a:prstGeom>
          <a:solidFill>
            <a:srgbClr val="C637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PROTOKOL HTTP</a:t>
            </a:r>
            <a:endParaRPr lang="cs-CZ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493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élník 3"/>
          <p:cNvSpPr/>
          <p:nvPr/>
        </p:nvSpPr>
        <p:spPr>
          <a:xfrm>
            <a:off x="0" y="475536"/>
            <a:ext cx="12192000" cy="1015513"/>
          </a:xfrm>
          <a:prstGeom prst="rect">
            <a:avLst/>
          </a:prstGeom>
          <a:solidFill>
            <a:srgbClr val="C637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cap="all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Co prohlížeče (ne)skrývají</a:t>
            </a:r>
            <a:endParaRPr lang="cs-CZ" cap="all" dirty="0">
              <a:solidFill>
                <a:schemeClr val="bg1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6" name="Zástupný symbol pro obsah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880" y="8238"/>
            <a:ext cx="1491049" cy="401173"/>
          </a:xfrm>
        </p:spPr>
      </p:pic>
      <p:sp>
        <p:nvSpPr>
          <p:cNvPr id="7" name="TextovéPole 6"/>
          <p:cNvSpPr txBox="1"/>
          <p:nvPr/>
        </p:nvSpPr>
        <p:spPr>
          <a:xfrm>
            <a:off x="5974492" y="147394"/>
            <a:ext cx="5379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s-CZ" sz="1400" cap="all" dirty="0" smtClean="0">
                <a:solidFill>
                  <a:schemeClr val="bg1">
                    <a:lumMod val="50000"/>
                  </a:schemeClr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Moderní web</a:t>
            </a:r>
            <a:endParaRPr lang="cs-CZ" sz="1400" cap="all" dirty="0">
              <a:solidFill>
                <a:schemeClr val="bg1">
                  <a:lumMod val="50000"/>
                </a:schemeClr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pic>
        <p:nvPicPr>
          <p:cNvPr id="5" name="Obráze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0612"/>
            <a:ext cx="9546980" cy="5366951"/>
          </a:xfrm>
          <a:prstGeom prst="rect">
            <a:avLst/>
          </a:prstGeom>
        </p:spPr>
      </p:pic>
      <p:sp>
        <p:nvSpPr>
          <p:cNvPr id="25" name="Obdélník 24"/>
          <p:cNvSpPr/>
          <p:nvPr/>
        </p:nvSpPr>
        <p:spPr>
          <a:xfrm>
            <a:off x="9546980" y="1499286"/>
            <a:ext cx="2645020" cy="5358713"/>
          </a:xfrm>
          <a:prstGeom prst="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0" name="Obrázek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3431" y="2089109"/>
            <a:ext cx="5047097" cy="43704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7" name="Zaoblený obdélník 26"/>
          <p:cNvSpPr/>
          <p:nvPr/>
        </p:nvSpPr>
        <p:spPr>
          <a:xfrm>
            <a:off x="9671902" y="2657265"/>
            <a:ext cx="2520098" cy="1722862"/>
          </a:xfrm>
          <a:prstGeom prst="roundRect">
            <a:avLst/>
          </a:prstGeom>
          <a:solidFill>
            <a:srgbClr val="45C9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Moderní prohlížeče nabízejí sadu užitečných nástrojů pro tvůrce webových stránek</a:t>
            </a:r>
            <a:endParaRPr lang="cs-CZ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3202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8584597"/>
              </p:ext>
            </p:extLst>
          </p:nvPr>
        </p:nvGraphicFramePr>
        <p:xfrm>
          <a:off x="-1" y="263956"/>
          <a:ext cx="12183797" cy="6598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" name="Image" r:id="rId3" imgW="24380640" imgH="13206240" progId="Photoshop.Image.13">
                  <p:embed/>
                </p:oleObj>
              </mc:Choice>
              <mc:Fallback>
                <p:oleObj name="Image" r:id="rId3" imgW="24380640" imgH="132062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263956"/>
                        <a:ext cx="12183797" cy="6598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Obdélník 8"/>
          <p:cNvSpPr/>
          <p:nvPr/>
        </p:nvSpPr>
        <p:spPr>
          <a:xfrm>
            <a:off x="0" y="0"/>
            <a:ext cx="12192000" cy="1015513"/>
          </a:xfrm>
          <a:prstGeom prst="rect">
            <a:avLst/>
          </a:prstGeom>
          <a:solidFill>
            <a:srgbClr val="003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4000" b="1" cap="all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Rozšíření – instalace </a:t>
            </a:r>
            <a:r>
              <a:rPr lang="cs-CZ" sz="4000" b="1" cap="all" dirty="0" err="1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pluginů</a:t>
            </a:r>
            <a:endParaRPr lang="cs-CZ" sz="4000" b="1" cap="all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0" name="Zaoblený obdélník 9"/>
          <p:cNvSpPr/>
          <p:nvPr/>
        </p:nvSpPr>
        <p:spPr>
          <a:xfrm>
            <a:off x="4633274" y="5425844"/>
            <a:ext cx="1956062" cy="1120110"/>
          </a:xfrm>
          <a:prstGeom prst="roundRect">
            <a:avLst/>
          </a:prstGeom>
          <a:solidFill>
            <a:srgbClr val="F1A0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Klikni </a:t>
            </a:r>
            <a:r>
              <a:rPr lang="cs-CZ" dirty="0" smtClean="0"/>
              <a:t>a vybírej nové </a:t>
            </a:r>
            <a:r>
              <a:rPr lang="cs-CZ" dirty="0" err="1" smtClean="0"/>
              <a:t>pluginy</a:t>
            </a:r>
            <a:r>
              <a:rPr lang="cs-CZ" dirty="0" smtClean="0"/>
              <a:t> do svého prohlížeče</a:t>
            </a:r>
            <a:endParaRPr lang="cs-CZ" dirty="0"/>
          </a:p>
        </p:txBody>
      </p:sp>
      <p:cxnSp>
        <p:nvCxnSpPr>
          <p:cNvPr id="11" name="Přímá spojnice se šipkou 10"/>
          <p:cNvCxnSpPr/>
          <p:nvPr/>
        </p:nvCxnSpPr>
        <p:spPr>
          <a:xfrm flipH="1">
            <a:off x="2290713" y="6108569"/>
            <a:ext cx="2290714" cy="3205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Přímá spojnice se šipkou 11"/>
          <p:cNvCxnSpPr/>
          <p:nvPr/>
        </p:nvCxnSpPr>
        <p:spPr>
          <a:xfrm flipV="1">
            <a:off x="6641183" y="5684363"/>
            <a:ext cx="1013382" cy="1943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1404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áze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9182"/>
            <a:ext cx="12182331" cy="6598763"/>
          </a:xfrm>
          <a:prstGeom prst="rect">
            <a:avLst/>
          </a:prstGeom>
        </p:spPr>
      </p:pic>
      <p:sp>
        <p:nvSpPr>
          <p:cNvPr id="7" name="Zaoblený obdélník 6"/>
          <p:cNvSpPr/>
          <p:nvPr/>
        </p:nvSpPr>
        <p:spPr>
          <a:xfrm>
            <a:off x="9937423" y="2872446"/>
            <a:ext cx="1973344" cy="451876"/>
          </a:xfrm>
          <a:prstGeom prst="roundRect">
            <a:avLst/>
          </a:prstGeom>
          <a:solidFill>
            <a:srgbClr val="C637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KÓD HTML</a:t>
            </a:r>
            <a:endParaRPr lang="cs-CZ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8" name="Zaoblený obdélník 7"/>
          <p:cNvSpPr/>
          <p:nvPr/>
        </p:nvSpPr>
        <p:spPr>
          <a:xfrm>
            <a:off x="9147142" y="5350735"/>
            <a:ext cx="1973344" cy="451876"/>
          </a:xfrm>
          <a:prstGeom prst="roundRect">
            <a:avLst/>
          </a:prstGeom>
          <a:solidFill>
            <a:srgbClr val="45C9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KÓD CSS</a:t>
            </a:r>
            <a:endParaRPr lang="cs-CZ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0" y="0"/>
            <a:ext cx="12192000" cy="1015513"/>
          </a:xfrm>
          <a:prstGeom prst="rect">
            <a:avLst/>
          </a:prstGeom>
          <a:solidFill>
            <a:srgbClr val="003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4000" b="1" cap="all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analýza obsahu a úpravy stránky</a:t>
            </a:r>
            <a:endParaRPr lang="cs-CZ" sz="4000" b="1" cap="all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0" name="Zaoblený obdélník 9"/>
          <p:cNvSpPr/>
          <p:nvPr/>
        </p:nvSpPr>
        <p:spPr>
          <a:xfrm>
            <a:off x="504334" y="5623807"/>
            <a:ext cx="1956062" cy="1120110"/>
          </a:xfrm>
          <a:prstGeom prst="roundRect">
            <a:avLst/>
          </a:prstGeom>
          <a:solidFill>
            <a:srgbClr val="F1A0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Klikni pravým tlačítkem myši na webovou stránku</a:t>
            </a:r>
          </a:p>
        </p:txBody>
      </p:sp>
      <p:sp>
        <p:nvSpPr>
          <p:cNvPr id="11" name="Zaoblený obdélník 10"/>
          <p:cNvSpPr/>
          <p:nvPr/>
        </p:nvSpPr>
        <p:spPr>
          <a:xfrm>
            <a:off x="2594335" y="5757455"/>
            <a:ext cx="2050330" cy="852814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Vyber příkaz</a:t>
            </a:r>
          </a:p>
          <a:p>
            <a:pPr algn="ctr"/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Prozkoumat prvek</a:t>
            </a:r>
            <a:endParaRPr lang="cs-CZ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2" name="Zaoblený obdélník 11"/>
          <p:cNvSpPr/>
          <p:nvPr/>
        </p:nvSpPr>
        <p:spPr>
          <a:xfrm>
            <a:off x="4778603" y="5757455"/>
            <a:ext cx="2941949" cy="852814"/>
          </a:xfrm>
          <a:prstGeom prst="roundRect">
            <a:avLst/>
          </a:prstGeom>
          <a:solidFill>
            <a:srgbClr val="003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Je možné provádět dočasné změny v kódu HTML i CSS</a:t>
            </a:r>
            <a:endParaRPr lang="cs-CZ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cxnSp>
        <p:nvCxnSpPr>
          <p:cNvPr id="13" name="Přímá spojnice se šipkou 12"/>
          <p:cNvCxnSpPr/>
          <p:nvPr/>
        </p:nvCxnSpPr>
        <p:spPr>
          <a:xfrm flipV="1">
            <a:off x="7720552" y="3324322"/>
            <a:ext cx="2216871" cy="247828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Přímá spojnice se šipkou 14"/>
          <p:cNvCxnSpPr/>
          <p:nvPr/>
        </p:nvCxnSpPr>
        <p:spPr>
          <a:xfrm flipV="1">
            <a:off x="7720552" y="5623807"/>
            <a:ext cx="1416921" cy="4753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8362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2168"/>
            <a:ext cx="12182331" cy="6598763"/>
          </a:xfrm>
          <a:prstGeom prst="rect">
            <a:avLst/>
          </a:prstGeom>
        </p:spPr>
      </p:pic>
      <p:sp>
        <p:nvSpPr>
          <p:cNvPr id="6" name="Zaoblený obdélník 5"/>
          <p:cNvSpPr/>
          <p:nvPr/>
        </p:nvSpPr>
        <p:spPr>
          <a:xfrm>
            <a:off x="9982986" y="5697478"/>
            <a:ext cx="1973344" cy="451876"/>
          </a:xfrm>
          <a:prstGeom prst="roundRect">
            <a:avLst/>
          </a:prstGeom>
          <a:solidFill>
            <a:srgbClr val="003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TIMELINE</a:t>
            </a:r>
            <a:endParaRPr lang="cs-CZ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0" y="0"/>
            <a:ext cx="12192000" cy="1015513"/>
          </a:xfrm>
          <a:prstGeom prst="rect">
            <a:avLst/>
          </a:prstGeom>
          <a:solidFill>
            <a:srgbClr val="003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4000" b="1" cap="all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analýza průběhu načítání stránky</a:t>
            </a:r>
            <a:endParaRPr lang="cs-CZ" sz="4000" b="1" cap="all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8" name="Zaoblený obdélník 7"/>
          <p:cNvSpPr/>
          <p:nvPr/>
        </p:nvSpPr>
        <p:spPr>
          <a:xfrm>
            <a:off x="4988742" y="5882325"/>
            <a:ext cx="2797797" cy="1227564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Ověř si, jak dlouho trvá načítání jednotlivých částí webové stránky</a:t>
            </a:r>
            <a:endParaRPr lang="cs-CZ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7330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áze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711" y="580666"/>
            <a:ext cx="12198042" cy="6607273"/>
          </a:xfrm>
          <a:prstGeom prst="rect">
            <a:avLst/>
          </a:prstGeom>
        </p:spPr>
      </p:pic>
      <p:sp>
        <p:nvSpPr>
          <p:cNvPr id="6" name="Zaoblený obdélník 5"/>
          <p:cNvSpPr/>
          <p:nvPr/>
        </p:nvSpPr>
        <p:spPr>
          <a:xfrm>
            <a:off x="9982986" y="5697478"/>
            <a:ext cx="1973344" cy="451876"/>
          </a:xfrm>
          <a:prstGeom prst="roundRect">
            <a:avLst/>
          </a:prstGeom>
          <a:solidFill>
            <a:srgbClr val="003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NETWORK</a:t>
            </a:r>
            <a:endParaRPr lang="cs-CZ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7" name="Obdélník 6"/>
          <p:cNvSpPr/>
          <p:nvPr/>
        </p:nvSpPr>
        <p:spPr>
          <a:xfrm>
            <a:off x="0" y="0"/>
            <a:ext cx="12192000" cy="1015513"/>
          </a:xfrm>
          <a:prstGeom prst="rect">
            <a:avLst/>
          </a:prstGeom>
          <a:solidFill>
            <a:srgbClr val="003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4000" b="1" cap="all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analýza síťové komunikace</a:t>
            </a:r>
            <a:endParaRPr lang="cs-CZ" sz="4000" b="1" cap="all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8" name="Zaoblený obdélník 7"/>
          <p:cNvSpPr/>
          <p:nvPr/>
        </p:nvSpPr>
        <p:spPr>
          <a:xfrm>
            <a:off x="4875620" y="5778631"/>
            <a:ext cx="2797797" cy="1227564"/>
          </a:xfrm>
          <a:prstGeom prst="round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Zkoumej, co se děje během komunikace webového serveru a prohlížeče</a:t>
            </a:r>
            <a:endParaRPr lang="cs-CZ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0586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élník 3"/>
          <p:cNvSpPr/>
          <p:nvPr/>
        </p:nvSpPr>
        <p:spPr>
          <a:xfrm>
            <a:off x="0" y="475536"/>
            <a:ext cx="12192000" cy="1015513"/>
          </a:xfrm>
          <a:prstGeom prst="rect">
            <a:avLst/>
          </a:prstGeom>
          <a:solidFill>
            <a:srgbClr val="C637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cap="all" dirty="0" smtClean="0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Tajemný kód HTML</a:t>
            </a:r>
            <a:endParaRPr lang="cs-CZ" cap="all" dirty="0">
              <a:solidFill>
                <a:schemeClr val="bg1"/>
              </a:solidFill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6" name="Zástupný symbol pro obsah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880" y="8238"/>
            <a:ext cx="1491049" cy="401173"/>
          </a:xfrm>
        </p:spPr>
      </p:pic>
      <p:sp>
        <p:nvSpPr>
          <p:cNvPr id="7" name="TextovéPole 6"/>
          <p:cNvSpPr txBox="1"/>
          <p:nvPr/>
        </p:nvSpPr>
        <p:spPr>
          <a:xfrm>
            <a:off x="5974492" y="147394"/>
            <a:ext cx="5379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s-CZ" sz="1400" cap="all" dirty="0" smtClean="0">
                <a:solidFill>
                  <a:schemeClr val="bg1">
                    <a:lumMod val="50000"/>
                  </a:schemeClr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Moderní web</a:t>
            </a:r>
            <a:endParaRPr lang="cs-CZ" sz="1400" cap="all" dirty="0">
              <a:solidFill>
                <a:schemeClr val="bg1">
                  <a:lumMod val="50000"/>
                </a:schemeClr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25" name="Obdélník 24"/>
          <p:cNvSpPr/>
          <p:nvPr/>
        </p:nvSpPr>
        <p:spPr>
          <a:xfrm>
            <a:off x="7164371" y="1499286"/>
            <a:ext cx="5027629" cy="5358714"/>
          </a:xfrm>
          <a:prstGeom prst="rect">
            <a:avLst/>
          </a:prstGeom>
          <a:solidFill>
            <a:srgbClr val="B7D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7" name="Zaoblený obdélník 26"/>
          <p:cNvSpPr/>
          <p:nvPr/>
        </p:nvSpPr>
        <p:spPr>
          <a:xfrm>
            <a:off x="7324626" y="1690688"/>
            <a:ext cx="4707118" cy="496331"/>
          </a:xfrm>
          <a:prstGeom prst="roundRect">
            <a:avLst/>
          </a:prstGeom>
          <a:solidFill>
            <a:srgbClr val="45C9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Webové stránky jsou vytvářeny jazyce HTML</a:t>
            </a:r>
            <a:endParaRPr lang="cs-CZ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1050"/>
            <a:ext cx="7164371" cy="5373278"/>
          </a:xfrm>
          <a:prstGeom prst="rect">
            <a:avLst/>
          </a:prstGeom>
        </p:spPr>
      </p:pic>
      <p:sp>
        <p:nvSpPr>
          <p:cNvPr id="11" name="Zaoblený obdélník 10"/>
          <p:cNvSpPr/>
          <p:nvPr/>
        </p:nvSpPr>
        <p:spPr>
          <a:xfrm>
            <a:off x="7230360" y="2284151"/>
            <a:ext cx="4867373" cy="49633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3200" dirty="0" err="1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H</a:t>
            </a:r>
            <a:r>
              <a:rPr lang="cs-CZ" sz="3200" dirty="0" err="1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yper</a:t>
            </a:r>
            <a:r>
              <a:rPr lang="cs-CZ" sz="3200" dirty="0" err="1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T</a:t>
            </a:r>
            <a:r>
              <a:rPr lang="cs-CZ" sz="3200" dirty="0" err="1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ext</a:t>
            </a:r>
            <a:r>
              <a:rPr lang="cs-CZ" sz="3200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 </a:t>
            </a:r>
            <a:r>
              <a:rPr lang="cs-CZ" sz="3200" dirty="0" err="1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M</a:t>
            </a:r>
            <a:r>
              <a:rPr lang="cs-CZ" sz="3200" dirty="0" err="1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arkup</a:t>
            </a:r>
            <a:r>
              <a:rPr lang="cs-CZ" sz="3200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 </a:t>
            </a:r>
            <a:r>
              <a:rPr lang="cs-CZ" sz="3200" dirty="0" err="1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L</a:t>
            </a:r>
            <a:r>
              <a:rPr lang="cs-CZ" sz="3200" dirty="0" err="1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anguage</a:t>
            </a:r>
            <a:endParaRPr lang="cs-CZ" sz="3200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sp>
        <p:nvSpPr>
          <p:cNvPr id="12" name="Zaoblený obdélník 11"/>
          <p:cNvSpPr/>
          <p:nvPr/>
        </p:nvSpPr>
        <p:spPr>
          <a:xfrm>
            <a:off x="7324626" y="2877614"/>
            <a:ext cx="4707118" cy="496331"/>
          </a:xfrm>
          <a:prstGeom prst="roundRect">
            <a:avLst/>
          </a:prstGeom>
          <a:solidFill>
            <a:srgbClr val="45C9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Základem jazyka jsou </a:t>
            </a:r>
            <a:r>
              <a:rPr lang="cs-CZ" dirty="0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značky</a:t>
            </a:r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 (</a:t>
            </a:r>
            <a:r>
              <a:rPr lang="cs-CZ" dirty="0" err="1" smtClean="0">
                <a:solidFill>
                  <a:srgbClr val="00305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tagy</a:t>
            </a:r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)</a:t>
            </a:r>
            <a:endParaRPr lang="cs-CZ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  <p:pic>
        <p:nvPicPr>
          <p:cNvPr id="8" name="Obrázek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4626" y="3533367"/>
            <a:ext cx="4663842" cy="2371445"/>
          </a:xfrm>
          <a:prstGeom prst="rect">
            <a:avLst/>
          </a:prstGeom>
        </p:spPr>
      </p:pic>
      <p:sp>
        <p:nvSpPr>
          <p:cNvPr id="14" name="Zaoblený obdélník 13"/>
          <p:cNvSpPr/>
          <p:nvPr/>
        </p:nvSpPr>
        <p:spPr>
          <a:xfrm>
            <a:off x="7310487" y="6062192"/>
            <a:ext cx="4707118" cy="496331"/>
          </a:xfrm>
          <a:prstGeom prst="roundRect">
            <a:avLst/>
          </a:prstGeom>
          <a:solidFill>
            <a:srgbClr val="45C9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Značky definují strukturu stránky</a:t>
            </a:r>
            <a:endParaRPr lang="cs-CZ" dirty="0">
              <a:latin typeface="Open Sans Condensed" panose="020B0806030504020204" pitchFamily="34" charset="0"/>
              <a:ea typeface="Open Sans Condensed" panose="020B0806030504020204" pitchFamily="34" charset="0"/>
              <a:cs typeface="Open Sans Condensed" panose="020B08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1582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Motiv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iv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iv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2005</TotalTime>
  <Words>681</Words>
  <Application>Microsoft Office PowerPoint</Application>
  <PresentationFormat>Širokoúhlá obrazovka</PresentationFormat>
  <Paragraphs>153</Paragraphs>
  <Slides>21</Slides>
  <Notes>0</Notes>
  <HiddenSlides>0</HiddenSlides>
  <MMClips>0</MMClips>
  <ScaleCrop>false</ScaleCrop>
  <HeadingPairs>
    <vt:vector size="8" baseType="variant">
      <vt:variant>
        <vt:lpstr>Použitá písma</vt:lpstr>
      </vt:variant>
      <vt:variant>
        <vt:i4>6</vt:i4>
      </vt:variant>
      <vt:variant>
        <vt:lpstr>Motiv</vt:lpstr>
      </vt:variant>
      <vt:variant>
        <vt:i4>1</vt:i4>
      </vt:variant>
      <vt:variant>
        <vt:lpstr>Vložené servery OLE</vt:lpstr>
      </vt:variant>
      <vt:variant>
        <vt:i4>1</vt:i4>
      </vt:variant>
      <vt:variant>
        <vt:lpstr>Nadpisy snímků</vt:lpstr>
      </vt:variant>
      <vt:variant>
        <vt:i4>21</vt:i4>
      </vt:variant>
    </vt:vector>
  </HeadingPairs>
  <TitlesOfParts>
    <vt:vector size="29" baseType="lpstr">
      <vt:lpstr>Calibri Light</vt:lpstr>
      <vt:lpstr>Open Sans Condensed</vt:lpstr>
      <vt:lpstr>Arial</vt:lpstr>
      <vt:lpstr>Open Sans Condensed Light</vt:lpstr>
      <vt:lpstr>Open Sans</vt:lpstr>
      <vt:lpstr>Calibri</vt:lpstr>
      <vt:lpstr>Office Theme</vt:lpstr>
      <vt:lpstr>Image</vt:lpstr>
      <vt:lpstr>Moderní web snadno a rychle</vt:lpstr>
      <vt:lpstr>Prezentace aplikace PowerPoint</vt:lpstr>
      <vt:lpstr>Pavoučí síť přes celý svět</vt:lpstr>
      <vt:lpstr>Co prohlížeče (ne)skrývají</vt:lpstr>
      <vt:lpstr>Prezentace aplikace PowerPoint</vt:lpstr>
      <vt:lpstr>Prezentace aplikace PowerPoint</vt:lpstr>
      <vt:lpstr>Prezentace aplikace PowerPoint</vt:lpstr>
      <vt:lpstr>Prezentace aplikace PowerPoint</vt:lpstr>
      <vt:lpstr>Tajemný kód HTML</vt:lpstr>
      <vt:lpstr>Tajemný kód HTML</vt:lpstr>
      <vt:lpstr>Všechno má svůj styl</vt:lpstr>
      <vt:lpstr>Interaktivní je IN</vt:lpstr>
      <vt:lpstr>Interaktivní je IN</vt:lpstr>
      <vt:lpstr>Na obrazovce i na mobilu</vt:lpstr>
      <vt:lpstr>Začni podle šaBlony</vt:lpstr>
      <vt:lpstr>Informace jsou základ</vt:lpstr>
      <vt:lpstr>Změňte obrázky k obrazu svému</vt:lpstr>
      <vt:lpstr>Aby navigace nebloudila</vt:lpstr>
      <vt:lpstr>Všechno nám hraje</vt:lpstr>
      <vt:lpstr>Stylová magie</vt:lpstr>
      <vt:lpstr>Zůstaňte v kontaktu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Základy informatiky</dc:title>
  <dc:creator>ml</dc:creator>
  <cp:lastModifiedBy>ml</cp:lastModifiedBy>
  <cp:revision>159</cp:revision>
  <dcterms:created xsi:type="dcterms:W3CDTF">2016-09-17T12:48:11Z</dcterms:created>
  <dcterms:modified xsi:type="dcterms:W3CDTF">2017-10-17T18:16:35Z</dcterms:modified>
</cp:coreProperties>
</file>

<file path=docProps/thumbnail.jpeg>
</file>